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8" r:id="rId2"/>
    <p:sldMasterId id="2147483660" r:id="rId3"/>
    <p:sldMasterId id="2147483672" r:id="rId4"/>
    <p:sldMasterId id="2147483684" r:id="rId5"/>
    <p:sldMasterId id="2147483696" r:id="rId6"/>
  </p:sldMasterIdLst>
  <p:notesMasterIdLst>
    <p:notesMasterId r:id="rId30"/>
  </p:notesMasterIdLst>
  <p:sldIdLst>
    <p:sldId id="257" r:id="rId7"/>
    <p:sldId id="260" r:id="rId8"/>
    <p:sldId id="274" r:id="rId9"/>
    <p:sldId id="275" r:id="rId10"/>
    <p:sldId id="277" r:id="rId11"/>
    <p:sldId id="280" r:id="rId12"/>
    <p:sldId id="276" r:id="rId13"/>
    <p:sldId id="261" r:id="rId14"/>
    <p:sldId id="279" r:id="rId15"/>
    <p:sldId id="278" r:id="rId16"/>
    <p:sldId id="290" r:id="rId17"/>
    <p:sldId id="291" r:id="rId18"/>
    <p:sldId id="281" r:id="rId19"/>
    <p:sldId id="292" r:id="rId20"/>
    <p:sldId id="282" r:id="rId21"/>
    <p:sldId id="283" r:id="rId22"/>
    <p:sldId id="285" r:id="rId23"/>
    <p:sldId id="286" r:id="rId24"/>
    <p:sldId id="287" r:id="rId25"/>
    <p:sldId id="288" r:id="rId26"/>
    <p:sldId id="289" r:id="rId27"/>
    <p:sldId id="273" r:id="rId28"/>
    <p:sldId id="271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3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725"/>
    <a:srgbClr val="358E4B"/>
    <a:srgbClr val="E85832"/>
    <a:srgbClr val="346250"/>
    <a:srgbClr val="000000"/>
    <a:srgbClr val="307D30"/>
    <a:srgbClr val="5B8D4A"/>
    <a:srgbClr val="307E2F"/>
    <a:srgbClr val="00C5C1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3"/>
    <p:restoredTop sz="94694"/>
  </p:normalViewPr>
  <p:slideViewPr>
    <p:cSldViewPr snapToGrid="0" snapToObjects="1" showGuides="1">
      <p:cViewPr varScale="1">
        <p:scale>
          <a:sx n="72" d="100"/>
          <a:sy n="72" d="100"/>
        </p:scale>
        <p:origin x="864" y="72"/>
      </p:cViewPr>
      <p:guideLst>
        <p:guide orient="horz" pos="255"/>
        <p:guide pos="3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04FF1-CF61-A14A-AA3B-C08F7A53CC15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E1DC-F658-8C4A-8E59-E71A7BE9B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96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34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108EA-B0DE-327E-973A-8B69AC5F8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BA22FEF-8C67-84D0-BA5C-B4A9C6B0C0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31904E8-65BA-C5A8-7C67-A76993B322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806D51-7809-E87E-C4A0-31C3F3C52A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27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CEE50-D27E-A670-0FB3-C01E6D9AD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E7ECDD6-71AE-6805-CE93-AF8D35740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9777893-2462-8757-0D96-E750C1567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85E17B2-7C2C-456E-2C78-4BC8F950B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909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A7BC0-B26D-04B0-A35F-C06A69173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2D91D3E-DB27-7B26-5618-D026AD6E8D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1A9590D-D3E3-A560-B9C6-B57DDEFEB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192632D-10DE-A2C8-CC78-045DC7DB4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5773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11BB0-49C5-5D03-4EAC-536CBF151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C95651A-5ACC-5A5C-BB90-0897C39E6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F27E65A-929A-2BFD-3A0F-A3B04AE86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73E0CF-68C2-C858-AEEF-C9C31EE84F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49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8CF39-29E2-D603-25CF-FDC67C0C6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514FA69-93DD-D1F5-5288-632702697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C153AB4-7FB4-383B-43B1-A1F6561EA9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63305C-B532-9C81-A5E0-F8DF8E420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364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E3737-5FC9-D6E8-F6C6-13DD38B71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22DA6FA-5843-DF5C-0407-E1AD62896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B512F3A0-164F-1B5F-6761-6A398A887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08549C-EB29-920A-9DB5-A87ED61E82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848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DB10B-AE2C-EC73-598D-5D37541B0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E65D04F-A794-B487-37E1-71A39C1839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F3B2427-0312-9AA6-429C-B504B64C9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D0360E7-87D7-06FB-E6B2-349DAE817F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5852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DBF9C-770D-E5CB-F2EC-B76D71BD9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27C42A4-04DC-0CD1-73FD-A4216A4329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96EFFC6-4F83-53D1-D592-B4E6D724AA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19898B-6CD0-CBEB-B56B-75FE05A39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695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ECFB7-0497-C336-90E4-F45D04C6F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DB9AFEF-BD96-2631-D9EA-8EDFDA035D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E4859836-EFB0-8846-15E7-817CF1A93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79B689-4432-6422-C2C9-83ED98292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6884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96AA1-05CF-EE2A-0F47-B4289CC23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9DF5821-5AFA-7838-C117-7FB22C35C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7E20251-4437-25DE-700B-A250A996A5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7820A0-280E-58EB-03B5-0FA3A30FD7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197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83B4-1E4A-2FE2-B589-7FE9CACAE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2EFD8BF-8073-3EAE-269B-67A59EED3D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24F6451-3D94-DCA9-699B-1F8C54A47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547D79-86FD-0BF5-E2C2-F25F7D487D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90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9C2D2-339B-5663-7772-5F1940972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00AFA7E-B6CE-3002-1BF3-9E3490903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FB2E67F-79CF-0B5A-90E0-242570BCF6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53B16A-9528-57F0-632B-435D7E2EE2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597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20B57-A0EC-62C0-23C6-11D99F319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2584658-47FE-E0BF-806D-7509F66F1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3D1655F-075B-38AB-62F9-FA1259957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7DE181-60F8-7433-E247-59909C4423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2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8A3DC-D5E2-810A-CFAE-A32381DAE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81A94D2-B4E8-727C-F80F-7E7D7B9AE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A20D7B6-4C4F-56AE-3BC0-30C238A41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BBDEAE-B66C-7226-20E8-03FDDF4697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07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A375B-E67A-CCA6-589A-C7B005D67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F352294-5EE2-D734-E40E-7BE09E3811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59C32A2-EA92-5294-4E53-F83F48F70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DFD980-8FF2-A0D3-EC0F-CF6DFAD07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341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C13B2-C4A0-B708-599C-16FFD3E8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5CF3F18-6728-BC73-181A-312E9F88D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C9EAE05-16E9-787D-A71F-E464DC04E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851510C-B2EC-E1E9-425F-DADF859B1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975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300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59E80-4405-6BC1-7FD3-8C91FCDDF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BDC542F-83B6-6EEA-509F-DE2C396EEE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8CB2182-C161-2CE5-5977-C81860D1B2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83F3CF-1A4C-805E-CDB4-C5428A18E6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123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AF0E0-613B-00CB-C77E-F357350FF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B0C3542-1057-8390-4B06-4FF2482198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7A8DD85-B221-44C6-3954-E26AB9321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0C9C0B-198F-6947-DC2C-1C3CFF00E1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9E1DC-F658-8C4A-8E59-E71A7BE9B01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493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BD362-E5F8-7A47-A1E9-FA328B0A7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AB02C2-3243-C146-8495-4EFCA924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7AFF24-3826-1D47-A385-ED04DC03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DEEAF2-55E6-B54E-B2AD-A745F42E4C71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2AEA26-9467-9C40-886A-7814ABDA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D657BF-6DB2-DC45-B123-87AC2BDA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8C8E78-3F2C-6C48-8433-A4C4F471F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9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863959-F59F-7648-B06E-23B2B077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DEEAF2-55E6-B54E-B2AD-A745F42E4C71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1B7432-07DB-144A-B026-3649139E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32A8C59-7242-D540-863E-A7B86E73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8C8E78-3F2C-6C48-8433-A4C4F471F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93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540BE-01CE-06D5-C1AB-B123013B9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20050C5-F1AD-8B7C-771C-895D63FEA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611FB2-24C1-568A-334F-AD99E0DD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480D3B-DA1E-374B-BA58-5B7F2FE5DFC9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BACB46-BA26-3902-5426-C15D0ED6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F61314-7F39-954E-BAAC-0426327D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4C89F0-C68C-3B43-AEF3-8FE17B6E34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6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256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863959-F59F-7648-B06E-23B2B077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DEEAF2-55E6-B54E-B2AD-A745F42E4C71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1B7432-07DB-144A-B026-3649139E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32A8C59-7242-D540-863E-A7B86E73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8C8E78-3F2C-6C48-8433-A4C4F471F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5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59D65-CB0C-A649-A603-2EE1D7574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9EAD74-312E-4E4E-9CCA-4F3E44FCE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F2A28C-E43A-E342-A6D4-5F1AC9C36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DEEAF2-55E6-B54E-B2AD-A745F42E4C71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0D69DA-A41A-CC40-9889-8292BCCB0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06F121-AAFE-254F-A7DF-612D21896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8C8E78-3F2C-6C48-8433-A4C4F471F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98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59D65-CB0C-A649-A603-2EE1D75747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9EAD74-312E-4E4E-9CCA-4F3E44FCE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F2A28C-E43A-E342-A6D4-5F1AC9C36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DEEAF2-55E6-B54E-B2AD-A745F42E4C71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0D69DA-A41A-CC40-9889-8292BCCB0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06F121-AAFE-254F-A7DF-612D21896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8C8E78-3F2C-6C48-8433-A4C4F471F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0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id="{38A10E85-EA7E-456E-1D50-A1B807221B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7390E5-6AC7-1440-B840-AC61CB394AE6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6E2D58-0348-6BD1-39F4-1624F0E3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629A24-626F-C5B8-F8AD-9ADDCA05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0C553C-19D5-8C40-A6D5-CD83CA38A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16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8B7B2B0-223A-AE8C-28B8-BDE73C805B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AA012CC-FC05-BF46-AD7F-5605C11E7EE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962" y="404411"/>
            <a:ext cx="1272553" cy="529292"/>
          </a:xfrm>
          <a:prstGeom prst="rect">
            <a:avLst/>
          </a:prstGeom>
        </p:spPr>
      </p:pic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23142EEA-4987-DD53-AD40-A202FE1375E8}"/>
              </a:ext>
            </a:extLst>
          </p:cNvPr>
          <p:cNvSpPr txBox="1">
            <a:spLocks/>
          </p:cNvSpPr>
          <p:nvPr userDrawn="1"/>
        </p:nvSpPr>
        <p:spPr>
          <a:xfrm>
            <a:off x="11216623" y="650684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chemeClr val="bg1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chemeClr val="bg1"/>
              </a:solidFill>
              <a:latin typeface="Unbounded Light" pitchFamily="2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6257ED46-455A-2888-6FCA-E88C4DACE9D7}"/>
              </a:ext>
            </a:extLst>
          </p:cNvPr>
          <p:cNvSpPr/>
          <p:nvPr userDrawn="1"/>
        </p:nvSpPr>
        <p:spPr>
          <a:xfrm>
            <a:off x="11343898" y="6483982"/>
            <a:ext cx="326694" cy="3266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34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E87238A-E6CC-3E04-D5BD-5AFC488515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626A9FF-3FDD-5F3B-866C-F00197BB86E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962" y="404411"/>
            <a:ext cx="1272553" cy="529292"/>
          </a:xfrm>
          <a:prstGeom prst="rect">
            <a:avLst/>
          </a:pr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id="{1D9703E2-3446-351F-4CD5-C342C0512504}"/>
              </a:ext>
            </a:extLst>
          </p:cNvPr>
          <p:cNvSpPr txBox="1">
            <a:spLocks/>
          </p:cNvSpPr>
          <p:nvPr userDrawn="1"/>
        </p:nvSpPr>
        <p:spPr>
          <a:xfrm>
            <a:off x="11216623" y="650684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chemeClr val="bg1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chemeClr val="bg1"/>
              </a:solidFill>
              <a:latin typeface="Unbounded Light" pitchFamily="2" charset="0"/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6450713-A4B7-B445-DDEE-9B84B971D4DF}"/>
              </a:ext>
            </a:extLst>
          </p:cNvPr>
          <p:cNvSpPr/>
          <p:nvPr userDrawn="1"/>
        </p:nvSpPr>
        <p:spPr>
          <a:xfrm>
            <a:off x="11343898" y="6483982"/>
            <a:ext cx="326694" cy="3266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9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4E5712-10F0-365D-E8A3-76082FEBF72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58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0EC923-0DE6-33AB-61E0-CB55D623E6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F5BDCF0-4968-3DB7-11A1-8578660FEB9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962" y="398683"/>
            <a:ext cx="1272553" cy="529292"/>
          </a:xfrm>
          <a:prstGeom prst="rect">
            <a:avLst/>
          </a:pr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id="{35A67A8E-3AC7-531F-C91D-FD370AA524EB}"/>
              </a:ext>
            </a:extLst>
          </p:cNvPr>
          <p:cNvSpPr txBox="1">
            <a:spLocks/>
          </p:cNvSpPr>
          <p:nvPr userDrawn="1"/>
        </p:nvSpPr>
        <p:spPr>
          <a:xfrm>
            <a:off x="11216623" y="650684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chemeClr val="bg1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chemeClr val="bg1"/>
              </a:solidFill>
              <a:latin typeface="Unbounded Light" pitchFamily="2" charset="0"/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C92169A1-D3ED-3825-7CBA-F19DD24265E2}"/>
              </a:ext>
            </a:extLst>
          </p:cNvPr>
          <p:cNvSpPr/>
          <p:nvPr userDrawn="1"/>
        </p:nvSpPr>
        <p:spPr>
          <a:xfrm>
            <a:off x="11343898" y="6483982"/>
            <a:ext cx="326694" cy="3266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79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01CEB3-EE06-CEFD-0C8F-6EFAABC6284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0AEC4A-8C2F-4D4D-B5F3-8B2F1F87DEF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962" y="398683"/>
            <a:ext cx="1272553" cy="529292"/>
          </a:xfrm>
          <a:prstGeom prst="rect">
            <a:avLst/>
          </a:pr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id="{7B0D1371-135B-F208-59B9-8BD15AD1441E}"/>
              </a:ext>
            </a:extLst>
          </p:cNvPr>
          <p:cNvSpPr txBox="1">
            <a:spLocks/>
          </p:cNvSpPr>
          <p:nvPr userDrawn="1"/>
        </p:nvSpPr>
        <p:spPr>
          <a:xfrm>
            <a:off x="11216623" y="650684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chemeClr val="bg1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chemeClr val="bg1"/>
              </a:solidFill>
              <a:latin typeface="Unbounded Light" pitchFamily="2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F8F7E85-151D-8DAA-4B46-A849F0774A2A}"/>
              </a:ext>
            </a:extLst>
          </p:cNvPr>
          <p:cNvSpPr/>
          <p:nvPr userDrawn="1"/>
        </p:nvSpPr>
        <p:spPr>
          <a:xfrm>
            <a:off x="11343898" y="6483982"/>
            <a:ext cx="326694" cy="3266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5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638595C-C3CF-2AA7-71B5-81AC842F35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301EB4EC-EA63-8CB1-616E-8F6AAA5FD69E}"/>
              </a:ext>
            </a:extLst>
          </p:cNvPr>
          <p:cNvSpPr txBox="1">
            <a:spLocks/>
          </p:cNvSpPr>
          <p:nvPr userDrawn="1"/>
        </p:nvSpPr>
        <p:spPr>
          <a:xfrm>
            <a:off x="11216623" y="637021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rgbClr val="358E4B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rgbClr val="358E4B"/>
              </a:solidFill>
              <a:latin typeface="Unbounded Light" pitchFamily="2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09F168C-087F-1531-2942-BB07EF56AA3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5962" y="404411"/>
            <a:ext cx="1272553" cy="529292"/>
          </a:xfrm>
          <a:prstGeom prst="rect">
            <a:avLst/>
          </a:prstGeom>
        </p:spPr>
      </p:pic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CDC95A4C-F95F-3C15-A1B5-59C41099240F}"/>
              </a:ext>
            </a:extLst>
          </p:cNvPr>
          <p:cNvSpPr txBox="1">
            <a:spLocks/>
          </p:cNvSpPr>
          <p:nvPr userDrawn="1"/>
        </p:nvSpPr>
        <p:spPr>
          <a:xfrm>
            <a:off x="11216623" y="6506842"/>
            <a:ext cx="581892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7671622-5600-7144-AECE-5D3DC3903948}" type="slidenum">
              <a:rPr lang="ru-RU" sz="1200" smtClean="0">
                <a:solidFill>
                  <a:schemeClr val="bg1"/>
                </a:solidFill>
                <a:latin typeface="Unbounded Light" pitchFamily="2" charset="0"/>
              </a:rPr>
              <a:pPr algn="ctr"/>
              <a:t>‹#›</a:t>
            </a:fld>
            <a:endParaRPr lang="ru-RU" sz="1200" dirty="0">
              <a:solidFill>
                <a:schemeClr val="bg1"/>
              </a:solidFill>
              <a:latin typeface="Unbounded Light" pitchFamily="2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8187E25A-D149-A3A3-19D1-1E8165077B11}"/>
              </a:ext>
            </a:extLst>
          </p:cNvPr>
          <p:cNvSpPr/>
          <p:nvPr userDrawn="1"/>
        </p:nvSpPr>
        <p:spPr>
          <a:xfrm>
            <a:off x="11343898" y="6483982"/>
            <a:ext cx="326694" cy="32669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5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59EAA43-4E37-C24F-9D66-17FBF5F7E14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039" y="382794"/>
            <a:ext cx="2372044" cy="98425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5CBDBBC-C57A-774F-B318-EB985D1C6B02}"/>
              </a:ext>
            </a:extLst>
          </p:cNvPr>
          <p:cNvSpPr txBox="1"/>
          <p:nvPr/>
        </p:nvSpPr>
        <p:spPr>
          <a:xfrm>
            <a:off x="557710" y="2276137"/>
            <a:ext cx="469129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ФФСН № </a:t>
            </a:r>
            <a:r>
              <a:rPr lang="en-US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30</a:t>
            </a:r>
          </a:p>
          <a:p>
            <a:r>
              <a:rPr lang="ru-RU" sz="24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РАЗДЕЛ II</a:t>
            </a:r>
            <a:r>
              <a:rPr lang="ru-RU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  </a:t>
            </a:r>
            <a:br>
              <a:rPr lang="ru-RU" sz="32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ШТАТЫ МЕДИЦИНСКОЙ </a:t>
            </a:r>
            <a:br>
              <a:rPr lang="ru-RU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ОРГАНИЗАЦИИ 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52CC7891-E631-E344-A5B0-38F07F97C95A}"/>
              </a:ext>
            </a:extLst>
          </p:cNvPr>
          <p:cNvSpPr/>
          <p:nvPr/>
        </p:nvSpPr>
        <p:spPr>
          <a:xfrm>
            <a:off x="557710" y="4843291"/>
            <a:ext cx="5359176" cy="476071"/>
          </a:xfrm>
          <a:prstGeom prst="roundRect">
            <a:avLst>
              <a:gd name="adj" fmla="val 50000"/>
            </a:avLst>
          </a:prstGeom>
          <a:solidFill>
            <a:srgbClr val="E85832"/>
          </a:solidFill>
          <a:ln>
            <a:solidFill>
              <a:srgbClr val="E858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80000" rIns="180000" rtlCol="0" anchor="ctr">
            <a:spAutoFit/>
          </a:bodyPr>
          <a:lstStyle/>
          <a:p>
            <a:r>
              <a:rPr lang="ru-RU" sz="1600" b="1" dirty="0">
                <a:latin typeface="IBM Plex Sans SemiBold" panose="020B0503050203000203" pitchFamily="34" charset="0"/>
                <a:cs typeface="Arial" panose="020B0604020202020204" pitchFamily="34" charset="0"/>
              </a:rPr>
              <a:t>Л.В. Григорьева, </a:t>
            </a:r>
            <a:r>
              <a:rPr lang="ru-RU" sz="1600" b="1" dirty="0" err="1">
                <a:latin typeface="IBM Plex Sans SemiBold" panose="020B0503050203000203" pitchFamily="34" charset="0"/>
                <a:cs typeface="Arial" panose="020B0604020202020204" pitchFamily="34" charset="0"/>
              </a:rPr>
              <a:t>И.М.Клещунова</a:t>
            </a:r>
            <a:r>
              <a:rPr lang="ru-RU" sz="1600" b="1" dirty="0">
                <a:latin typeface="IBM Plex Sans SemiBold" panose="020B0503050203000203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 err="1">
                <a:latin typeface="IBM Plex Sans SemiBold" panose="020B0503050203000203" pitchFamily="34" charset="0"/>
                <a:cs typeface="Arial" panose="020B0604020202020204" pitchFamily="34" charset="0"/>
              </a:rPr>
              <a:t>Н.В.Михайлова</a:t>
            </a:r>
            <a:endParaRPr lang="ru-RU" sz="1200" dirty="0">
              <a:latin typeface="IBM Plex Sans" panose="020B0503050203000203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57AB4D-4C13-7845-8EEA-0535AC080CB0}"/>
              </a:ext>
            </a:extLst>
          </p:cNvPr>
          <p:cNvSpPr txBox="1"/>
          <p:nvPr/>
        </p:nvSpPr>
        <p:spPr>
          <a:xfrm>
            <a:off x="557710" y="5469350"/>
            <a:ext cx="5177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IBM Plex Sans" panose="020B0503050203000203" pitchFamily="34" charset="0"/>
                <a:cs typeface="Arial" panose="020B0604020202020204" pitchFamily="34" charset="0"/>
              </a:rPr>
              <a:t>Отдел по учету инфраструктуры медицинских организаций и кадровых ресурсов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112" y="3285644"/>
            <a:ext cx="5941775" cy="28671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849708" y="5978769"/>
            <a:ext cx="1090246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851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CDF31-E764-BC9F-888E-B210F0C5E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9043F8-E638-7ACA-9929-F7EA40F0A671}"/>
              </a:ext>
            </a:extLst>
          </p:cNvPr>
          <p:cNvSpPr txBox="1"/>
          <p:nvPr/>
        </p:nvSpPr>
        <p:spPr>
          <a:xfrm>
            <a:off x="520133" y="1490353"/>
            <a:ext cx="1143808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Физические лица,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имеющие медицинского образования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 defTabSz="1042873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но занимающие должности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врачей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лаборантов,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бактериологов,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статистиков,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указываются в строках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220-222.2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всем графам</a:t>
            </a:r>
          </a:p>
          <a:p>
            <a:pPr defTabSz="1042873">
              <a:spcBef>
                <a:spcPts val="12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Штатные и занятые должности, занимаемые ими, показываем в тех же строках</a:t>
            </a:r>
          </a:p>
          <a:p>
            <a:pPr defTabSz="1042873">
              <a:spcBef>
                <a:spcPts val="12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Для прошедших аккредитацию </a:t>
            </a:r>
            <a:r>
              <a:rPr lang="ru-RU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врачей-лаборантов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заполнить грф.16 в стр.221</a:t>
            </a:r>
          </a:p>
          <a:p>
            <a:pPr defTabSz="1042873">
              <a:spcBef>
                <a:spcPts val="1200"/>
              </a:spcBef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042873">
              <a:spcBef>
                <a:spcPts val="1200"/>
              </a:spcBef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Вакантных ставок </a:t>
            </a:r>
            <a:r>
              <a:rPr lang="ru-RU" sz="16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этих строках </a:t>
            </a:r>
            <a:r>
              <a:rPr lang="ru-RU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не должно 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638AE7-5F07-D118-EA41-7931AAA43D0C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6AD53100-B3C8-B5C3-D509-4A299C3314B5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95255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46D57-76F4-3F95-BFDF-EA950F00C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FF7ABB-B8CC-2B9B-CFB1-33C9B194850A}"/>
              </a:ext>
            </a:extLst>
          </p:cNvPr>
          <p:cNvSpPr txBox="1"/>
          <p:nvPr/>
        </p:nvSpPr>
        <p:spPr>
          <a:xfrm>
            <a:off x="520133" y="1490353"/>
            <a:ext cx="1143808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Физические лица,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имеющие медицинского образования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 defTabSz="1042873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но занимающие должности среднего медицинского персонала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указываются по всем графам в строках: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стр.223.1 медицинские регистраторы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стр.223.2 медицинские дезинфекторы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стр.223.3 инструкторы по лечебной физкультуре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стр.223.4 инструкторы по трудовой терапии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стр.223.5 медицинские сестры с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КККиКП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стр.224 специалисты, работающие по допуску (по Приказу Минздрава России №715н)</a:t>
            </a:r>
          </a:p>
          <a:p>
            <a:pPr defTabSz="1042873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defTabSz="1042873">
              <a:spcBef>
                <a:spcPts val="12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Штатные и занятые должности, занимаемые ими, показываем в тех же строках</a:t>
            </a:r>
          </a:p>
          <a:p>
            <a:pPr defTabSz="1042873">
              <a:spcBef>
                <a:spcPts val="12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📌 Вакантных ставок в этих строках быть не должно !</a:t>
            </a:r>
          </a:p>
          <a:p>
            <a:pPr defTabSz="1042873">
              <a:spcBef>
                <a:spcPts val="12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224 -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из стр.223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42873">
              <a:spcBef>
                <a:spcPts val="1200"/>
              </a:spcBef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223  = сумма строк 223.1 + 223.2 + 223.3 + 223.4 + 223.5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+ 224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6B48DD-FCF3-84DC-E4D4-27E75EAE0A0D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6D6AB803-A0E4-8D11-CEBC-36573284394C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854819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06893-561D-4C6B-0725-3DAB12AE6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27AC55-E17D-D9B3-7330-CA3AEB66A1EF}"/>
              </a:ext>
            </a:extLst>
          </p:cNvPr>
          <p:cNvSpPr txBox="1"/>
          <p:nvPr/>
        </p:nvSpPr>
        <p:spPr>
          <a:xfrm>
            <a:off x="4695824" y="1115305"/>
            <a:ext cx="71723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42873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224 «Специалисты не завершившие освоение образовательных программ высшего медицинского образования (из стр.223)»</a:t>
            </a:r>
          </a:p>
          <a:p>
            <a:pPr algn="ctr" defTabSz="1042873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042873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все специалисты, трудоустроенные и работающие на основании «Выписки из протокола экзамена по допуску к осуществлению медицинской деятельности на должностях специалистов со средним медицинским или средним фармацевтическим образованием» в соответствии с приказом Минздрава России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ctr" defTabSz="1042873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042873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</a:t>
            </a:r>
          </a:p>
          <a:p>
            <a:pPr algn="ctr" defTabSz="1042873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 ноября 2022 года № 715н </a:t>
            </a:r>
          </a:p>
          <a:p>
            <a:pPr algn="ctr" defTabSz="1042873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ред. Приказа Минздрава РФ от 02.10.2024 № 511н)</a:t>
            </a:r>
          </a:p>
          <a:p>
            <a:pPr algn="ctr" defTabSz="1042873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F1B0BB-5B16-CA3F-7FAF-4AB8F92BDA6D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7A5CE0DF-5946-FC67-F4EB-980E2401FF7D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B08010B-B826-5D69-12A5-746D12DD6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16" y="1067509"/>
            <a:ext cx="3724584" cy="526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B9C185F7-9C3B-9562-35D8-A0E822A56BDF}"/>
              </a:ext>
            </a:extLst>
          </p:cNvPr>
          <p:cNvCxnSpPr>
            <a:cxnSpLocks/>
            <a:endCxn id="1026" idx="3"/>
          </p:cNvCxnSpPr>
          <p:nvPr/>
        </p:nvCxnSpPr>
        <p:spPr>
          <a:xfrm flipH="1" flipV="1">
            <a:off x="4343400" y="3700930"/>
            <a:ext cx="2083904" cy="924079"/>
          </a:xfrm>
          <a:prstGeom prst="straightConnector1">
            <a:avLst/>
          </a:prstGeom>
          <a:ln w="31750" cap="flat">
            <a:solidFill>
              <a:srgbClr val="084725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998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FF7FD-6A9A-2981-A95B-02D312A70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028A11-0737-45E1-C344-818318CB5DFF}"/>
              </a:ext>
            </a:extLst>
          </p:cNvPr>
          <p:cNvSpPr txBox="1"/>
          <p:nvPr/>
        </p:nvSpPr>
        <p:spPr>
          <a:xfrm>
            <a:off x="520133" y="1490353"/>
            <a:ext cx="114380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тем, что должности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инструкторов по трудовой терапии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дезинфекторов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 регистраторов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занимать лица как с медицинским, так и с немедицинским образованием, эти должности в таблице должны быть показаны следующим образом: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строках </a:t>
            </a:r>
            <a:r>
              <a:rPr lang="ru-RU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161, 189 </a:t>
            </a:r>
            <a:r>
              <a:rPr lang="ru-RU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</a:t>
            </a:r>
            <a:r>
              <a:rPr lang="ru-RU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вакантные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единицы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лица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</a:t>
            </a:r>
            <a:r>
              <a:rPr lang="ru-RU" u="sng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образование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строках </a:t>
            </a:r>
            <a:r>
              <a:rPr lang="ru-RU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223.3, 223.2 и 223.1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единицы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лица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имеющие медицинского образования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Вакантных ставок в этих строках быть не должно!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AB1AAF-B581-C622-4481-9BB26E89A1DB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BF7B9B98-9088-353F-9D09-AAFE8E627816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B8B70784-2911-3AE3-1F09-5172BF75D759}"/>
              </a:ext>
            </a:extLst>
          </p:cNvPr>
          <p:cNvSpPr txBox="1"/>
          <p:nvPr/>
        </p:nvSpPr>
        <p:spPr>
          <a:xfrm>
            <a:off x="805860" y="3635532"/>
            <a:ext cx="11152361" cy="400110"/>
          </a:xfrm>
          <a:prstGeom prst="rect">
            <a:avLst/>
          </a:prstGeom>
          <a:ln w="38100">
            <a:solidFill>
              <a:srgbClr val="D3351A"/>
            </a:solidFill>
          </a:ln>
        </p:spPr>
        <p:txBody>
          <a:bodyPr wrap="square" rtlCol="0">
            <a:spAutoFit/>
          </a:bodyPr>
          <a:lstStyle/>
          <a:p>
            <a:pPr lvl="0" algn="ctr" defTabSz="1042873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 по трудовой терапии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дезинфектор 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 регистратор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" name="TextBox 6">
            <a:extLst>
              <a:ext uri="{FF2B5EF4-FFF2-40B4-BE49-F238E27FC236}">
                <a16:creationId xmlns:a16="http://schemas.microsoft.com/office/drawing/2014/main" id="{DDC1E49C-4554-F9FD-D94D-87785FF6AE85}"/>
              </a:ext>
            </a:extLst>
          </p:cNvPr>
          <p:cNvSpPr txBox="1"/>
          <p:nvPr/>
        </p:nvSpPr>
        <p:spPr>
          <a:xfrm>
            <a:off x="7106232" y="4772281"/>
            <a:ext cx="4851989" cy="646331"/>
          </a:xfrm>
          <a:prstGeom prst="rect">
            <a:avLst/>
          </a:prstGeom>
          <a:ln w="38100">
            <a:solidFill>
              <a:srgbClr val="D3351A"/>
            </a:solidFill>
          </a:ln>
        </p:spPr>
        <p:txBody>
          <a:bodyPr wrap="square" rtlCol="0">
            <a:spAutoFit/>
          </a:bodyPr>
          <a:lstStyle/>
          <a:p>
            <a:pPr algn="ctr" defTabSz="1042873">
              <a:defRPr/>
            </a:pPr>
            <a:r>
              <a:rPr lang="ru-RU" sz="20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sz="2000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223.3, 223.2 и 223.1 </a:t>
            </a:r>
            <a:endParaRPr lang="ru-RU" sz="20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indent="0" algn="ctr" defTabSz="1042873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медицинского образования (училище, колледж)</a:t>
            </a:r>
          </a:p>
        </p:txBody>
      </p:sp>
      <p:sp useBgFill="1">
        <p:nvSpPr>
          <p:cNvPr id="9" name="TextBox 8">
            <a:extLst>
              <a:ext uri="{FF2B5EF4-FFF2-40B4-BE49-F238E27FC236}">
                <a16:creationId xmlns:a16="http://schemas.microsoft.com/office/drawing/2014/main" id="{C49F3BC0-3C6D-0EDE-E81E-7AD41135B10B}"/>
              </a:ext>
            </a:extLst>
          </p:cNvPr>
          <p:cNvSpPr txBox="1"/>
          <p:nvPr/>
        </p:nvSpPr>
        <p:spPr>
          <a:xfrm>
            <a:off x="805860" y="4318311"/>
            <a:ext cx="5137740" cy="1554272"/>
          </a:xfrm>
          <a:prstGeom prst="rect">
            <a:avLst/>
          </a:prstGeom>
          <a:ln w="38100">
            <a:solidFill>
              <a:srgbClr val="D3351A"/>
            </a:solidFill>
          </a:ln>
        </p:spPr>
        <p:txBody>
          <a:bodyPr wrap="square" rtlCol="0">
            <a:spAutoFit/>
          </a:bodyPr>
          <a:lstStyle/>
          <a:p>
            <a:pPr lvl="0" algn="ctr" defTabSz="1042873">
              <a:defRPr/>
            </a:pPr>
            <a:r>
              <a:rPr lang="ru-RU" sz="20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sz="2000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161, 189 </a:t>
            </a:r>
            <a:r>
              <a:rPr lang="ru-RU" sz="2000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</a:t>
            </a:r>
            <a:r>
              <a:rPr lang="ru-RU" sz="2000" dirty="0">
                <a:solidFill>
                  <a:srgbClr val="1168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1042873">
              <a:defRPr/>
            </a:pP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</a:t>
            </a:r>
            <a:r>
              <a:rPr kumimoji="0" lang="ru-RU" sz="1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медицинским образованием (училище, колледж), имеющий любую специальность без учета 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прохождения аккредитации</a:t>
            </a:r>
          </a:p>
          <a:p>
            <a:pPr marL="0" marR="0" lvl="0" indent="0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1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вакантные ставки</a:t>
            </a:r>
            <a:endParaRPr kumimoji="0" lang="ru-RU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18603912-6A55-B5E2-1CEA-E1B8FAEC5C5B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382041" y="4035642"/>
            <a:ext cx="1516255" cy="641133"/>
          </a:xfrm>
          <a:prstGeom prst="straightConnector1">
            <a:avLst/>
          </a:prstGeom>
          <a:ln w="28575">
            <a:solidFill>
              <a:srgbClr val="D3351A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AAEE6DD1-BB7B-A49C-0ED1-5DEAD4AC7FCE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5686425" y="4035642"/>
            <a:ext cx="695616" cy="235460"/>
          </a:xfrm>
          <a:prstGeom prst="straightConnector1">
            <a:avLst/>
          </a:prstGeom>
          <a:ln w="28575">
            <a:solidFill>
              <a:srgbClr val="D3351A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Крест 7">
            <a:extLst>
              <a:ext uri="{FF2B5EF4-FFF2-40B4-BE49-F238E27FC236}">
                <a16:creationId xmlns:a16="http://schemas.microsoft.com/office/drawing/2014/main" id="{07D982C3-60A1-E5C9-B475-2F5763B83C1F}"/>
              </a:ext>
            </a:extLst>
          </p:cNvPr>
          <p:cNvSpPr/>
          <p:nvPr/>
        </p:nvSpPr>
        <p:spPr>
          <a:xfrm>
            <a:off x="6248402" y="4736465"/>
            <a:ext cx="649357" cy="646331"/>
          </a:xfrm>
          <a:prstGeom prst="plus">
            <a:avLst>
              <a:gd name="adj" fmla="val 45408"/>
            </a:avLst>
          </a:prstGeom>
          <a:solidFill>
            <a:srgbClr val="E85832"/>
          </a:solidFill>
          <a:ln w="38100">
            <a:solidFill>
              <a:srgbClr val="0847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699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81D56-0830-ADC7-EF75-04A954930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E16D24-A96E-3402-E666-856329A639FD}"/>
              </a:ext>
            </a:extLst>
          </p:cNvPr>
          <p:cNvSpPr txBox="1"/>
          <p:nvPr/>
        </p:nvSpPr>
        <p:spPr>
          <a:xfrm>
            <a:off x="520133" y="1490353"/>
            <a:ext cx="114380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ea typeface="Candara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«Прочие врачи»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Прочий средний медицинский персонал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не заполняем.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208 «Младший медицинский и фармацевтический персонал»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занятые ставки включают только основных сотрудников и совместителей. Совмещение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УЧИТЫВАЕМ.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строке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Прочий персонал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графах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быть показаны количество сертификатов или прошедших аккредитацию только для </a:t>
            </a:r>
            <a:r>
              <a:rPr lang="ru-RU" sz="2400" u="sng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персонала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BE64D5-C6D0-3C50-C25C-8EF72CAA05F1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EF28FEE0-0EA9-A3AE-1406-EC15ED626C19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928317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13B69-223A-8B71-59DC-939BF4F2C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8C9565C-8FB4-EC97-98AE-A59DD4171A06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F5B59A2-632C-CF73-FFAD-044A5D098ED5}"/>
              </a:ext>
            </a:extLst>
          </p:cNvPr>
          <p:cNvSpPr/>
          <p:nvPr/>
        </p:nvSpPr>
        <p:spPr>
          <a:xfrm>
            <a:off x="1100912" y="1526712"/>
            <a:ext cx="9707586" cy="1015663"/>
          </a:xfrm>
          <a:prstGeom prst="rect">
            <a:avLst/>
          </a:prstGeom>
          <a:ln w="38100">
            <a:solidFill>
              <a:srgbClr val="116857"/>
            </a:solidFill>
          </a:ln>
        </p:spPr>
        <p:txBody>
          <a:bodyPr wrap="square">
            <a:spAutoFit/>
          </a:bodyPr>
          <a:lstStyle/>
          <a:p>
            <a:pPr lvl="0" algn="ctr" defTabSz="1042873">
              <a:defRPr/>
            </a:pPr>
            <a:r>
              <a:rPr lang="ru-RU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Ввиду отсутствия </a:t>
            </a:r>
            <a:r>
              <a:rPr lang="ru-RU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лицензирования</a:t>
            </a:r>
            <a:r>
              <a:rPr lang="ru-RU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некоторых видов медицинской деятельности (специальности) в определенных условиях,</a:t>
            </a:r>
            <a:r>
              <a:rPr lang="ru-RU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обращайте внимание на заполнение следующих строк:</a:t>
            </a:r>
          </a:p>
        </p:txBody>
      </p:sp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990B5687-A20A-6A70-A643-D4B947BC872F}"/>
              </a:ext>
            </a:extLst>
          </p:cNvPr>
          <p:cNvSpPr txBox="1"/>
          <p:nvPr/>
        </p:nvSpPr>
        <p:spPr>
          <a:xfrm>
            <a:off x="1100912" y="3001578"/>
            <a:ext cx="9707586" cy="2585323"/>
          </a:xfrm>
          <a:prstGeom prst="rect">
            <a:avLst/>
          </a:prstGeom>
          <a:ln w="38100">
            <a:solidFill>
              <a:srgbClr val="116857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«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Врач-неонатолог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(строка 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- данных в</a:t>
            </a:r>
            <a:r>
              <a:rPr kumimoji="0" lang="ru-RU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подразделениях, оказывающих медицинскую помощь </a:t>
            </a:r>
            <a:r>
              <a:rPr kumimoji="0" lang="ru-RU" b="0" i="0" u="sng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 амбулаторных условиях</a:t>
            </a:r>
            <a:r>
              <a:rPr kumimoji="0" lang="ru-RU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быть </a:t>
            </a:r>
            <a:r>
              <a:rPr kumimoji="0" lang="ru-RU" b="1" i="0" u="sng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</a:t>
            </a:r>
            <a:r>
              <a:rPr kumimoji="0" lang="ru-RU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marR="0" lvl="0" indent="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0" i="0" u="none" strike="noStrike" kern="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873">
              <a:defRPr/>
            </a:pP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«</a:t>
            </a: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 по </a:t>
            </a:r>
            <a:r>
              <a:rPr lang="ru-RU" b="1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рентгенэдоваскулярным</a:t>
            </a: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диагностике и лечению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(строка 63) - данных в   подразделениях,  оказывающих    медицинскую    помощь  </a:t>
            </a:r>
            <a:r>
              <a:rPr lang="ru-RU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  амбулаторных    условиях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быть </a:t>
            </a:r>
            <a:r>
              <a:rPr lang="ru-RU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marR="0" lvl="0" indent="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1042873">
              <a:defRPr/>
            </a:pP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</a:t>
            </a: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«Фельдшер» 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(строка 200) - данных в подразделениях, оказывающих медицинскую помощь </a:t>
            </a:r>
            <a:r>
              <a:rPr lang="ru-RU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стационарных условиях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быть </a:t>
            </a:r>
            <a:r>
              <a:rPr lang="ru-RU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rgbClr val="D3351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1">
            <a:extLst>
              <a:ext uri="{FF2B5EF4-FFF2-40B4-BE49-F238E27FC236}">
                <a16:creationId xmlns:a16="http://schemas.microsoft.com/office/drawing/2014/main" id="{D8920A72-4435-25B5-F03F-28847DFE44D0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680304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13A26-95A7-D6A8-A951-22F51A7BD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A029A8-0719-5644-D0F9-AF7B06922668}"/>
              </a:ext>
            </a:extLst>
          </p:cNvPr>
          <p:cNvSpPr txBox="1"/>
          <p:nvPr/>
        </p:nvSpPr>
        <p:spPr>
          <a:xfrm>
            <a:off x="520133" y="3319153"/>
            <a:ext cx="114380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spcBef>
                <a:spcPts val="600"/>
              </a:spcBef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гр.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15 -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показываем специалистов, имеющих действующие сертификаты по указанной должности.</a:t>
            </a:r>
          </a:p>
          <a:p>
            <a:pPr lvl="0" defTabSz="457200">
              <a:spcBef>
                <a:spcPts val="600"/>
              </a:spcBef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увеличении числа сертификатов по сравнению с прошлым годом - предоставляется </a:t>
            </a:r>
            <a:r>
              <a:rPr lang="ru-RU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нужно указать наименование должности и причину увеличения числа сертификатов;</a:t>
            </a:r>
          </a:p>
          <a:p>
            <a:pPr lvl="0" defTabSz="457200">
              <a:spcBef>
                <a:spcPts val="600"/>
              </a:spcBef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гр.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показываем специалистов, прошедших аккредитацию по указанной должности; При наличии у сотрудника действующего </a:t>
            </a: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сертификата И аккредитации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одной специальности, указываем аккредитацию;</a:t>
            </a:r>
          </a:p>
          <a:p>
            <a:pPr lvl="0" defTabSz="457200">
              <a:spcBef>
                <a:spcPts val="600"/>
              </a:spcBef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гр.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17 -</a:t>
            </a: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показываем физические лица специалистов, находящихся в декретном или долгосрочном отпуске, длительном больничном листе, мобилизованных и т.п.;</a:t>
            </a:r>
          </a:p>
          <a:p>
            <a:pPr lvl="0" algn="just" defTabSz="457200">
              <a:spcBef>
                <a:spcPts val="600"/>
              </a:spcBef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для тех, кто не показан в графе 17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список должностей сотрудников не имеющих сертификата и не прошедших аккредитацию с указанием статуса сотрудника на конец года (отстранен от работы, находится в учебном отпуске и т.п.)  -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ФИО!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DAD479-A9A3-B123-3100-F0DD53E7540B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AC9CED1-9863-965F-7A0B-549537D9F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869766"/>
              </p:ext>
            </p:extLst>
          </p:nvPr>
        </p:nvGraphicFramePr>
        <p:xfrm>
          <a:off x="1242207" y="1213840"/>
          <a:ext cx="9707586" cy="1202406"/>
        </p:xfrm>
        <a:graphic>
          <a:graphicData uri="http://schemas.openxmlformats.org/drawingml/2006/table">
            <a:tbl>
              <a:tblPr firstRow="1" firstCol="1" bandRow="1"/>
              <a:tblGrid>
                <a:gridCol w="3155784">
                  <a:extLst>
                    <a:ext uri="{9D8B030D-6E8A-4147-A177-3AD203B41FA5}">
                      <a16:colId xmlns:a16="http://schemas.microsoft.com/office/drawing/2014/main" val="3007945846"/>
                    </a:ext>
                  </a:extLst>
                </a:gridCol>
                <a:gridCol w="3196206">
                  <a:extLst>
                    <a:ext uri="{9D8B030D-6E8A-4147-A177-3AD203B41FA5}">
                      <a16:colId xmlns:a16="http://schemas.microsoft.com/office/drawing/2014/main" val="168872830"/>
                    </a:ext>
                  </a:extLst>
                </a:gridCol>
                <a:gridCol w="3355596">
                  <a:extLst>
                    <a:ext uri="{9D8B030D-6E8A-4147-A177-3AD203B41FA5}">
                      <a16:colId xmlns:a16="http://schemas.microsoft.com/office/drawing/2014/main" val="791129326"/>
                    </a:ext>
                  </a:extLst>
                </a:gridCol>
              </a:tblGrid>
              <a:tr h="9280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Имеют сертификат специалиста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(из гр. 9), чел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Прошли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аккредитацию 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(из гр. 9), чел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Находятся в декретном или долгосрочном отпуске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(из гр. 9), чел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594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601181"/>
                  </a:ext>
                </a:extLst>
              </a:tr>
            </a:tbl>
          </a:graphicData>
        </a:graphic>
      </p:graphicFrame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F4B6DF85-4D5E-6AAF-1058-EFA7FEBA6DEB}"/>
              </a:ext>
            </a:extLst>
          </p:cNvPr>
          <p:cNvSpPr txBox="1"/>
          <p:nvPr/>
        </p:nvSpPr>
        <p:spPr>
          <a:xfrm>
            <a:off x="2490450" y="2552358"/>
            <a:ext cx="7211099" cy="707886"/>
          </a:xfrm>
          <a:prstGeom prst="rect">
            <a:avLst/>
          </a:prstGeom>
          <a:ln w="38100">
            <a:solidFill>
              <a:srgbClr val="D3351A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физические лица</a:t>
            </a:r>
            <a:r>
              <a:rPr kumimoji="0" lang="ru-RU" sz="20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по основной должности </a:t>
            </a:r>
            <a:r>
              <a:rPr kumimoji="0" lang="ru-RU" sz="200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(внутренних и внешних совместителей не учитываем)</a:t>
            </a:r>
            <a:endParaRPr kumimoji="0" lang="ru-RU" sz="2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1">
            <a:extLst>
              <a:ext uri="{FF2B5EF4-FFF2-40B4-BE49-F238E27FC236}">
                <a16:creationId xmlns:a16="http://schemas.microsoft.com/office/drawing/2014/main" id="{97847A07-D8C1-C340-BA21-4827E783A21F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490859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515FC-A0AC-021B-5A26-0D742CB6C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E4B130-C8EA-9B7F-612D-90871A47A14B}"/>
              </a:ext>
            </a:extLst>
          </p:cNvPr>
          <p:cNvSpPr txBox="1"/>
          <p:nvPr/>
        </p:nvSpPr>
        <p:spPr>
          <a:xfrm>
            <a:off x="7531545" y="1330050"/>
            <a:ext cx="4305348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E858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ВНИМАНИЕ</a:t>
            </a:r>
            <a:r>
              <a:rPr lang="ru-RU" sz="2000" b="1" dirty="0">
                <a:solidFill>
                  <a:srgbClr val="E858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42D5C8-834B-61E7-6071-70C939B70AA0}"/>
              </a:ext>
            </a:extLst>
          </p:cNvPr>
          <p:cNvSpPr txBox="1"/>
          <p:nvPr/>
        </p:nvSpPr>
        <p:spPr>
          <a:xfrm>
            <a:off x="7742922" y="1889845"/>
            <a:ext cx="388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42873"/>
            <a:r>
              <a:rPr lang="ru-RU" sz="3600" b="1" dirty="0">
                <a:solidFill>
                  <a:srgbClr val="E8583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ИЗМЕНЕНИЯ</a:t>
            </a:r>
            <a:endParaRPr lang="en-US" sz="2400" b="1" dirty="0">
              <a:solidFill>
                <a:srgbClr val="E85832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1E4014-C7D5-A397-E40D-A63C7B1DD762}"/>
              </a:ext>
            </a:extLst>
          </p:cNvPr>
          <p:cNvSpPr txBox="1"/>
          <p:nvPr/>
        </p:nvSpPr>
        <p:spPr>
          <a:xfrm>
            <a:off x="520133" y="298068"/>
            <a:ext cx="6715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медицинской организации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CC52CF-59BB-339B-6BFC-557ADB50C074}"/>
              </a:ext>
            </a:extLst>
          </p:cNvPr>
          <p:cNvSpPr txBox="1"/>
          <p:nvPr/>
        </p:nvSpPr>
        <p:spPr>
          <a:xfrm>
            <a:off x="520133" y="1237362"/>
            <a:ext cx="626906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изменила вид: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 из строки заголовка перенесены в боковик таблицы.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Провизоры и фармацевты теперь показываются в строке «Прочие, всего».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Водители скорой медицинской помощи в отдельную строку не выделяются, входят в строку «Прочие, всего».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AC0D5D-5998-3022-3BCB-87289AA022ED}"/>
              </a:ext>
            </a:extLst>
          </p:cNvPr>
          <p:cNvSpPr txBox="1"/>
          <p:nvPr/>
        </p:nvSpPr>
        <p:spPr>
          <a:xfrm>
            <a:off x="520133" y="3589314"/>
            <a:ext cx="6094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таблица 1108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числа физических лиц врачей–стажеров (из. табл.1100 стр. 86 гр.9): ординаторы второго года обучения, чел. </a:t>
            </a:r>
          </a:p>
          <a:p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Пояснить разницу.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84ED22-F2D0-F10F-C632-E34F396783FE}"/>
              </a:ext>
            </a:extLst>
          </p:cNvPr>
          <p:cNvSpPr txBox="1"/>
          <p:nvPr/>
        </p:nvSpPr>
        <p:spPr>
          <a:xfrm>
            <a:off x="520133" y="5110270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1110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 строка «Социальный работник»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27C89D-5F2C-4254-9E69-7C5B28B0E9F3}"/>
              </a:ext>
            </a:extLst>
          </p:cNvPr>
          <p:cNvSpPr txBox="1"/>
          <p:nvPr/>
        </p:nvSpPr>
        <p:spPr>
          <a:xfrm>
            <a:off x="520133" y="5695895"/>
            <a:ext cx="6094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1101, 1103, 1104, 1106, 1107, 1109, 1111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изменений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">
            <a:extLst>
              <a:ext uri="{FF2B5EF4-FFF2-40B4-BE49-F238E27FC236}">
                <a16:creationId xmlns:a16="http://schemas.microsoft.com/office/drawing/2014/main" id="{04AB0B12-5E85-C064-FAA0-BAB61C333B3A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818926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DCB65-1586-8855-97C6-723D33995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43D59A-85F9-91ED-27B2-162DF376D20C}"/>
              </a:ext>
            </a:extLst>
          </p:cNvPr>
          <p:cNvSpPr txBox="1"/>
          <p:nvPr/>
        </p:nvSpPr>
        <p:spPr>
          <a:xfrm>
            <a:off x="520133" y="1490353"/>
            <a:ext cx="114380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 только при наличии отделений (кабинетов) в строке 41 «Медицинской профилактики» табл. 1001 «Кабинеты, отделения, подразделения»</a:t>
            </a:r>
          </a:p>
          <a:p>
            <a:pPr lvl="0" algn="just" defTabSz="1042873">
              <a:defRPr/>
            </a:pP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смотровой кабинет входит в состав отделения медицинской профилактики, то сведения о нем показываются и в таблице 1101, и в таблице 1103.</a:t>
            </a:r>
            <a:endParaRPr lang="ru-RU" sz="11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1042873">
              <a:defRPr/>
            </a:pP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временных структурных подразделениях – отделениях медицинской профилактики, введенных в штатные расписания для реализации мер по профилактике и снижению рисков распространения инфекционных заболеваний, в данной таблице </a:t>
            </a: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УЧИТЫВАЮТСЯ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E6365F-1E5C-42F8-4D72-E0D543B257FF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1101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отделений (кабинетов) профилактики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3B9FED-A5BE-256B-F7D4-E5B6AB457AAD}"/>
              </a:ext>
            </a:extLst>
          </p:cNvPr>
          <p:cNvSpPr txBox="1"/>
          <p:nvPr/>
        </p:nvSpPr>
        <p:spPr>
          <a:xfrm>
            <a:off x="520133" y="372632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1103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Средний медицинский персонал смотровых кабинетов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4F4575-020B-93B0-D4B5-955948070152}"/>
              </a:ext>
            </a:extLst>
          </p:cNvPr>
          <p:cNvSpPr txBox="1"/>
          <p:nvPr/>
        </p:nvSpPr>
        <p:spPr>
          <a:xfrm>
            <a:off x="520134" y="4511798"/>
            <a:ext cx="114380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Заполняя табл.1103, проверьте сведения в табл.1001 стр.105 «Смотровые кабинеты»</a:t>
            </a:r>
          </a:p>
          <a:p>
            <a:pPr lvl="0" algn="just" defTabSz="1042873">
              <a:defRPr/>
            </a:pPr>
            <a:endParaRPr lang="ru-RU" sz="18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1042873">
              <a:defRPr/>
            </a:pP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Показываем только </a:t>
            </a:r>
            <a:r>
              <a:rPr lang="ru-RU" sz="1800" b="1" kern="0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медицинский персонал</a:t>
            </a: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0" defTabSz="1042873">
              <a:defRPr/>
            </a:pPr>
            <a:endParaRPr lang="ru-RU" sz="18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1042873">
              <a:defRPr/>
            </a:pPr>
            <a:r>
              <a:rPr lang="ru-RU" sz="18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смотровой кабинет входит в состав отделения медицинской профилактики, то сведения о нем показываются и в таблице 1101, и в таблице 1103.</a:t>
            </a:r>
            <a:endParaRPr lang="ru-RU" sz="1800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id="{046F324F-3FC1-7FF7-C6CF-35D2FE3BC422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1886714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72C9C-72FF-C3CB-4057-68907150E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1EC9C5-7642-1994-AA9F-E999801E66D7}"/>
              </a:ext>
            </a:extLst>
          </p:cNvPr>
          <p:cNvSpPr txBox="1"/>
          <p:nvPr/>
        </p:nvSpPr>
        <p:spPr>
          <a:xfrm>
            <a:off x="520133" y="1241660"/>
            <a:ext cx="11438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 </a:t>
            </a:r>
            <a:r>
              <a:rPr lang="ru-RU" b="1" u="sng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</a:t>
            </a:r>
            <a:r>
              <a:rPr lang="ru-RU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наличии отделений в стр. 3 «Амбулатории (включая передвижные)» табл. 1001 «Кабинеты, отделения, подразделения»</a:t>
            </a:r>
          </a:p>
          <a:p>
            <a:pPr lvl="0" algn="just" defTabSz="1042873">
              <a:defRPr/>
            </a:pPr>
            <a:r>
              <a:rPr lang="ru-RU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Амбулатория - лечебно-профилактическое учреждение для оказания врачебной внебольничной помощи населению. В отличие от поликлиники, амбулатория оказывает услуги только по основным направлениям: терапии, педиатрии. Помощь оказывают по территориально-участковому принципу: по месту жительства. </a:t>
            </a:r>
          </a:p>
          <a:p>
            <a:pPr lvl="0" algn="just" defTabSz="1042873">
              <a:defRPr/>
            </a:pP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амбулатория — небольшое учреждение, где оказывают помощь жителям сельской местности и небольших городов.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37162B-EC9E-5E68-0C34-E6AF4FAFCEC3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1104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амбулаторий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FDBEB4-2970-55C4-A2AC-7E674BDBBC20}"/>
              </a:ext>
            </a:extLst>
          </p:cNvPr>
          <p:cNvSpPr txBox="1"/>
          <p:nvPr/>
        </p:nvSpPr>
        <p:spPr>
          <a:xfrm>
            <a:off x="520133" y="3726328"/>
            <a:ext cx="10399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1106</a:t>
            </a:r>
          </a:p>
          <a:p>
            <a:r>
              <a:rPr lang="ru-RU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и физические лица в отделениях организации медицинской помощи несовершеннолетним в образовательных организациях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D510D-F082-F856-6E5E-23FD4888E408}"/>
              </a:ext>
            </a:extLst>
          </p:cNvPr>
          <p:cNvSpPr txBox="1"/>
          <p:nvPr/>
        </p:nvSpPr>
        <p:spPr>
          <a:xfrm>
            <a:off x="520134" y="5088847"/>
            <a:ext cx="11438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Заполняя табл.1106, проверьте сведения в табл.1001 стр.51 при заполнении граф 3, 4 и 5, и </a:t>
            </a:r>
          </a:p>
          <a:p>
            <a:pPr lvl="0" algn="just" defTabSz="1042873">
              <a:defRPr/>
            </a:pP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           </a:t>
            </a: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стр.51.1 при заполнении граф 6, 7 и 8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5558B3B3-3295-1744-FD98-016DFA5AE80A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280207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A1E499B-5A8B-7F4A-BFDA-8197467A7DF5}"/>
              </a:ext>
            </a:extLst>
          </p:cNvPr>
          <p:cNvSpPr txBox="1"/>
          <p:nvPr/>
        </p:nvSpPr>
        <p:spPr>
          <a:xfrm>
            <a:off x="520133" y="1490353"/>
            <a:ext cx="1143808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ts val="600"/>
              </a:spcBef>
            </a:pP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таблицу 1100 формы включают данные о должностях врачей, специалистов с высшим немедицинским образованием и среднего медицинского персонала, провизоров, фармацевтов, а также младшего медицинского персонала (в соответствии с приказом Минздрава России от 2 мая 2023 г. № 205н «Об утверждении Номенклатуры должностей медицинских работников и фармацевтических работников» (зарегистрирован Минюстом России 1 июня 2023 г., регистрационный № 73664) и прочего персонала, а также о физических лицах всех работников медицинской организации и независимо от источников финансирования (ОМС, бюджет и внебюджетная деятельность).</a:t>
            </a:r>
          </a:p>
          <a:p>
            <a:pPr defTabSz="457200">
              <a:spcBef>
                <a:spcPts val="600"/>
              </a:spcBef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Заполняют все медицинские организации в соответствии со штатным расписанием, утвержденным руководителем медицинской организации в установленном порядке и действующим на 31.12.2025. Штатное расписание предоставляется в формате </a:t>
            </a:r>
            <a:r>
              <a:rPr lang="ru-RU" sz="16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endParaRPr 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57200">
              <a:spcBef>
                <a:spcPts val="600"/>
              </a:spcBef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В графы 9, 10, 11, 20 «Число физических лиц основных работников на занятых должностях» включаются только основные работники (т.е. те сотрудники, трудовые книжки которых находятся в данной организации). Если работник работает на неполную ставку, и его трудовая книжка находится в медицинской организации, то его показывают как основного работника.</a:t>
            </a:r>
          </a:p>
          <a:p>
            <a:pPr defTabSz="457200">
              <a:spcBef>
                <a:spcPts val="600"/>
              </a:spcBef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Внешние  и внутренние совместители в графы с 9 по 17 и в графу 20 не включаются, отражаются только как занятые ставки (графы 4, 6 ,8, 19). Внутреннее совмещение в занятых ставках не указывается.</a:t>
            </a:r>
          </a:p>
          <a:p>
            <a:pPr defTabSz="457200">
              <a:spcBef>
                <a:spcPts val="600"/>
              </a:spcBef>
            </a:pP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Лица, находящиеся в декретном отпуске или долгосрочном отпуске, в т.ч. участие в СВО, отражаются  по той должности, на которой они находились в момент ухода (графа 17). Отсутствие по причине временной нетрудоспособности в гр.17 не учитывается.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D2B5A3-7BF6-C54B-BC9F-4F4C4F4A3CE9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91678D08-3C1B-F658-34F3-E01DB04E1B0F}"/>
              </a:ext>
            </a:extLst>
          </p:cNvPr>
          <p:cNvSpPr/>
          <p:nvPr/>
        </p:nvSpPr>
        <p:spPr>
          <a:xfrm>
            <a:off x="8664606" y="6448403"/>
            <a:ext cx="2073177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027924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627FA-D54C-160B-40FF-E58C37DDB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9C8D36-CE26-A30E-AAFD-9882F048BA67}"/>
              </a:ext>
            </a:extLst>
          </p:cNvPr>
          <p:cNvSpPr txBox="1"/>
          <p:nvPr/>
        </p:nvSpPr>
        <p:spPr>
          <a:xfrm>
            <a:off x="520133" y="1705273"/>
            <a:ext cx="11438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Заполняя табл.1110, проверьте сведения в табл.1001 стр.137.1</a:t>
            </a:r>
          </a:p>
          <a:p>
            <a:pPr lvl="0" algn="just" defTabSz="1042873">
              <a:defRPr/>
            </a:pPr>
            <a:endParaRPr lang="ru-RU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1042873">
              <a:defRPr/>
            </a:pPr>
            <a:r>
              <a:rPr lang="ru-RU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единицы сверяем со штатным расписанием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D72FF2-AB61-2B76-1FEA-486519D54F82}"/>
              </a:ext>
            </a:extLst>
          </p:cNvPr>
          <p:cNvSpPr txBox="1"/>
          <p:nvPr/>
        </p:nvSpPr>
        <p:spPr>
          <a:xfrm>
            <a:off x="520133" y="298068"/>
            <a:ext cx="95915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1110</a:t>
            </a:r>
          </a:p>
          <a:p>
            <a:r>
              <a:rPr lang="ru-RU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и физические лица центров (отделений) медико-социальной поддержки беременных женщин, оказавшихся в трудной жизненной ситуации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1626B9-2BAF-7316-89C6-67D8F0F3C51D}"/>
              </a:ext>
            </a:extLst>
          </p:cNvPr>
          <p:cNvSpPr txBox="1"/>
          <p:nvPr/>
        </p:nvSpPr>
        <p:spPr>
          <a:xfrm>
            <a:off x="520133" y="3726328"/>
            <a:ext cx="95915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1111</a:t>
            </a:r>
          </a:p>
          <a:p>
            <a:r>
              <a:rPr lang="ru-RU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и физические лица центров (отделений) вспомогательных репродуктивных технологий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3132F-BB10-FAD4-1361-91E19FA50799}"/>
              </a:ext>
            </a:extLst>
          </p:cNvPr>
          <p:cNvSpPr txBox="1"/>
          <p:nvPr/>
        </p:nvSpPr>
        <p:spPr>
          <a:xfrm>
            <a:off x="520133" y="4948865"/>
            <a:ext cx="114380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042873">
              <a:defRPr/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ea typeface="Candara" charset="0"/>
                <a:cs typeface="Times New Roman" panose="02020603050405020304" pitchFamily="18" charset="0"/>
              </a:rPr>
              <a:t>📌 </a:t>
            </a: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Заполняя табл.1111, проверьте сведения в табл.1001 стр.</a:t>
            </a: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</a:p>
          <a:p>
            <a:pPr lvl="0" algn="just" defTabSz="1042873">
              <a:defRPr/>
            </a:pPr>
            <a:endParaRPr lang="ru-RU" b="1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1042873">
              <a:defRPr/>
            </a:pPr>
            <a:r>
              <a:rPr lang="ru-RU" sz="18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единицы сверяем со штатным расписанием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76D55EA8-7EAF-2181-354B-E12E7E0D2715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460693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0385B-0A37-A973-CFC3-EBABF135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3FE258-309B-6B1C-4748-AA9CAE9F09CE}"/>
              </a:ext>
            </a:extLst>
          </p:cNvPr>
          <p:cNvSpPr txBox="1"/>
          <p:nvPr/>
        </p:nvSpPr>
        <p:spPr>
          <a:xfrm>
            <a:off x="520133" y="1490353"/>
            <a:ext cx="1143808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ts val="600"/>
              </a:spcBef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изменение по категориям персонала штатных, занятых ставок или физических лиц по сравнению с 2024 годом более чем на 10% с указанием причин – подпись главного врача.</a:t>
            </a:r>
          </a:p>
          <a:p>
            <a:pPr defTabSz="457200">
              <a:spcBef>
                <a:spcPts val="600"/>
              </a:spcBef>
            </a:pPr>
            <a:endParaRPr lang="ru-RU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57200">
              <a:spcBef>
                <a:spcPts val="600"/>
              </a:spcBef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должностей сотрудников не имеющих сертификата (грф.15) или не прошедших аккредитацию (грф.16) и не находящихся в длительных отпусках (грф.</a:t>
            </a:r>
            <a:r>
              <a:rPr lang="ru-RU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17) с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указанием статуса сотрудника на конец года (отстранен от работы, находится в учебном отпуске и т.п.)  - </a:t>
            </a:r>
            <a:r>
              <a:rPr lang="ru-RU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ФИО!</a:t>
            </a:r>
          </a:p>
          <a:p>
            <a:pPr defTabSz="457200">
              <a:spcBef>
                <a:spcPts val="600"/>
              </a:spcBef>
            </a:pPr>
            <a:endParaRPr lang="ru-RU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57200">
              <a:spcBef>
                <a:spcPts val="600"/>
              </a:spcBef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таблице 1107 при изменении количества участков по сравнению с 2024 годом с указанием причины.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2516FE-DB7B-D96C-176B-953AC413F173}"/>
              </a:ext>
            </a:extLst>
          </p:cNvPr>
          <p:cNvSpPr txBox="1"/>
          <p:nvPr/>
        </p:nvSpPr>
        <p:spPr>
          <a:xfrm>
            <a:off x="520133" y="298068"/>
            <a:ext cx="959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Список пояснительных записок и расшифровок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8D92669B-9BCF-3198-E489-7637E69320B4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1131817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675262-3733-AD8F-54F2-5DAC7A20A024}"/>
              </a:ext>
            </a:extLst>
          </p:cNvPr>
          <p:cNvSpPr txBox="1"/>
          <p:nvPr/>
        </p:nvSpPr>
        <p:spPr>
          <a:xfrm>
            <a:off x="4925204" y="334623"/>
            <a:ext cx="2732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Unbounded" pitchFamily="2" charset="0"/>
                <a:cs typeface="Arial" panose="020B0604020202020204" pitchFamily="34" charset="0"/>
              </a:rPr>
              <a:t>Контакты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DB569E-5A06-C73F-D4BD-D197E1C4D64E}"/>
              </a:ext>
            </a:extLst>
          </p:cNvPr>
          <p:cNvSpPr txBox="1"/>
          <p:nvPr/>
        </p:nvSpPr>
        <p:spPr>
          <a:xfrm>
            <a:off x="1865790" y="1107488"/>
            <a:ext cx="84604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42873"/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3600" b="1" dirty="0">
                <a:solidFill>
                  <a:srgbClr val="E85832"/>
                </a:solidFill>
                <a:latin typeface="Times New Roman" panose="02020603050405020304" pitchFamily="18" charset="0"/>
                <a:ea typeface="Century Gothic" charset="0"/>
                <a:cs typeface="Times New Roman" panose="02020603050405020304" pitchFamily="18" charset="0"/>
              </a:rPr>
              <a:t>Телефон 8-495-417-12-09</a:t>
            </a:r>
            <a:endParaRPr lang="ru-RU" sz="2800" b="1" dirty="0">
              <a:solidFill>
                <a:srgbClr val="E85832"/>
              </a:solidFill>
              <a:latin typeface="Times New Roman" panose="02020603050405020304" pitchFamily="18" charset="0"/>
              <a:ea typeface="Century Gothic" charset="0"/>
              <a:cs typeface="Times New Roman" panose="02020603050405020304" pitchFamily="18" charset="0"/>
            </a:endParaRPr>
          </a:p>
          <a:p>
            <a:pPr algn="ctr" defTabSz="1042873"/>
            <a:endParaRPr lang="ru-RU" sz="2800" b="1" dirty="0">
              <a:solidFill>
                <a:srgbClr val="E8583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42873"/>
            <a:r>
              <a:rPr lang="ru-RU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Григорьева Людмила Владимировна – доб.331</a:t>
            </a:r>
          </a:p>
          <a:p>
            <a:pPr algn="ctr" defTabSz="1042873"/>
            <a:endParaRPr lang="ru-RU" sz="2800" b="1" dirty="0">
              <a:solidFill>
                <a:schemeClr val="accent4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42873"/>
            <a:r>
              <a:rPr lang="ru-RU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Клещунова Инна Михайловна – доб.334</a:t>
            </a:r>
          </a:p>
          <a:p>
            <a:pPr algn="ctr" defTabSz="1042873"/>
            <a:endParaRPr lang="ru-RU" sz="2800" b="1" dirty="0">
              <a:solidFill>
                <a:schemeClr val="accent4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042873"/>
            <a:r>
              <a:rPr lang="ru-RU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Михайлова Наталья Владимировна – доб.337</a:t>
            </a:r>
          </a:p>
          <a:p>
            <a:endParaRPr lang="ru-RU" sz="2400" b="1" i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ru-RU" sz="2400" b="1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г.Москва</a:t>
            </a:r>
            <a:r>
              <a:rPr lang="ru-RU" sz="2400" b="1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ул. </a:t>
            </a:r>
            <a:r>
              <a:rPr lang="ru-RU" sz="2400" b="1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Поречная</a:t>
            </a:r>
            <a:r>
              <a:rPr lang="ru-RU" sz="2400" b="1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д.17/22</a:t>
            </a:r>
            <a:endParaRPr lang="ru-RU" sz="2000" b="1" dirty="0">
              <a:solidFill>
                <a:schemeClr val="accent4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Скругленный прямоугольник 1">
            <a:extLst>
              <a:ext uri="{FF2B5EF4-FFF2-40B4-BE49-F238E27FC236}">
                <a16:creationId xmlns:a16="http://schemas.microsoft.com/office/drawing/2014/main" id="{63D82141-5558-141A-07CA-C2A7834922D9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621386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23B2EF6-4547-FBC2-9FD4-2B2707D3556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039" y="382794"/>
            <a:ext cx="2372044" cy="9842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ADB93A-BC1C-C291-E086-ACC9C9C10376}"/>
              </a:ext>
            </a:extLst>
          </p:cNvPr>
          <p:cNvSpPr txBox="1"/>
          <p:nvPr/>
        </p:nvSpPr>
        <p:spPr>
          <a:xfrm>
            <a:off x="557710" y="2276137"/>
            <a:ext cx="7121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Спасибо</a:t>
            </a:r>
          </a:p>
          <a:p>
            <a:r>
              <a:rPr lang="ru-RU" sz="4000" b="1" dirty="0">
                <a:solidFill>
                  <a:schemeClr val="bg1"/>
                </a:solidFill>
                <a:latin typeface="Unbounded" pitchFamily="2" charset="0"/>
                <a:cs typeface="Arial" panose="020B0604020202020204" pitchFamily="34" charset="0"/>
              </a:rPr>
              <a:t>За внимание!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AFAE7585-AE17-BD82-43C0-299D06B23A30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56212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D48CB-8151-BC0B-4E58-16A4485BF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F85078-B1F0-53DA-49EC-103B1D81A7AB}"/>
              </a:ext>
            </a:extLst>
          </p:cNvPr>
          <p:cNvSpPr txBox="1"/>
          <p:nvPr/>
        </p:nvSpPr>
        <p:spPr>
          <a:xfrm>
            <a:off x="520133" y="1490353"/>
            <a:ext cx="11438088" cy="1399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3191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Штатные должности и фактическая занятость должны быть </a:t>
            </a:r>
            <a:r>
              <a:rPr lang="ru-RU" sz="2800" b="1" i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кратны 0,25 </a:t>
            </a:r>
            <a:r>
              <a:rPr lang="ru-RU" sz="3200" b="1" i="1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 defTabSz="457200">
              <a:lnSpc>
                <a:spcPct val="107000"/>
              </a:lnSpc>
              <a:spcAft>
                <a:spcPts val="800"/>
              </a:spcAft>
            </a:pPr>
            <a:endParaRPr lang="ru-RU" sz="2000" b="1" i="1" dirty="0">
              <a:solidFill>
                <a:srgbClr val="3191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>
              <a:lnSpc>
                <a:spcPct val="107000"/>
              </a:lnSpc>
              <a:spcAft>
                <a:spcPts val="800"/>
              </a:spcAft>
            </a:pPr>
            <a:r>
              <a:rPr lang="ru-RU" sz="1600" b="1" i="1" dirty="0">
                <a:solidFill>
                  <a:srgbClr val="3191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округления при расчете штатной численности работников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2CAEAF-1276-83D3-456F-7EA8D3FC725D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9DE3B80-C298-8061-E03D-D873F003A5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503049"/>
              </p:ext>
            </p:extLst>
          </p:nvPr>
        </p:nvGraphicFramePr>
        <p:xfrm>
          <a:off x="2684722" y="3308583"/>
          <a:ext cx="6822555" cy="2696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853">
                  <a:extLst>
                    <a:ext uri="{9D8B030D-6E8A-4147-A177-3AD203B41FA5}">
                      <a16:colId xmlns:a16="http://schemas.microsoft.com/office/drawing/2014/main" val="3259785594"/>
                    </a:ext>
                  </a:extLst>
                </a:gridCol>
                <a:gridCol w="3407702">
                  <a:extLst>
                    <a:ext uri="{9D8B030D-6E8A-4147-A177-3AD203B41FA5}">
                      <a16:colId xmlns:a16="http://schemas.microsoft.com/office/drawing/2014/main" val="1065861597"/>
                    </a:ext>
                  </a:extLst>
                </a:gridCol>
              </a:tblGrid>
              <a:tr h="677455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Расчетное число должностей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Правила округления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88390"/>
                  </a:ext>
                </a:extLst>
              </a:tr>
              <a:tr h="4156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0,13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Отбрасываются (0)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120610"/>
                  </a:ext>
                </a:extLst>
              </a:tr>
              <a:tr h="3951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0,13 - 0,37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Округляются до 0,25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135628"/>
                  </a:ext>
                </a:extLst>
              </a:tr>
              <a:tr h="4273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0,38 - 0,62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Округляются до 0,5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676123"/>
                  </a:ext>
                </a:extLst>
              </a:tr>
              <a:tr h="4059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0,63 - 0,87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Округляются до 0,75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486789"/>
                  </a:ext>
                </a:extLst>
              </a:tr>
              <a:tr h="3051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0,87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Округляются до 1,0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0078194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E04A2E45-5FE9-DA95-9663-444DCD3BC9F7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155041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23BCA-3B7F-2A5A-086A-EE4193EE4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B4C981C-0174-9970-BB6F-13E7AEA7CE7D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4AC6F1F-1587-63A2-8BCB-7C12340FC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45" y="1067509"/>
            <a:ext cx="10163344" cy="3161347"/>
          </a:xfrm>
          <a:prstGeom prst="rect">
            <a:avLst/>
          </a:prstGeom>
        </p:spPr>
      </p:pic>
      <p:sp>
        <p:nvSpPr>
          <p:cNvPr id="7" name="Скругленный прямоугольник 2">
            <a:extLst>
              <a:ext uri="{FF2B5EF4-FFF2-40B4-BE49-F238E27FC236}">
                <a16:creationId xmlns:a16="http://schemas.microsoft.com/office/drawing/2014/main" id="{6AD3C985-A2E4-A14C-C669-287A226FB682}"/>
              </a:ext>
            </a:extLst>
          </p:cNvPr>
          <p:cNvSpPr/>
          <p:nvPr/>
        </p:nvSpPr>
        <p:spPr>
          <a:xfrm>
            <a:off x="976545" y="4347133"/>
            <a:ext cx="2826326" cy="1147958"/>
          </a:xfrm>
          <a:prstGeom prst="roundRect">
            <a:avLst/>
          </a:prstGeom>
          <a:ln>
            <a:solidFill>
              <a:srgbClr val="11685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В графах 5 и 6</a:t>
            </a:r>
          </a:p>
          <a:p>
            <a:pPr algn="ctr"/>
            <a:r>
              <a:rPr lang="ru-RU" sz="1200" dirty="0"/>
              <a:t>(из граф 3 и 4 соответственно)</a:t>
            </a:r>
          </a:p>
          <a:p>
            <a:pPr algn="ctr"/>
            <a:r>
              <a:rPr lang="ru-RU" sz="1200" dirty="0"/>
              <a:t>показываем штатную численность подразделений,  оказывающих медицинскую помощь в </a:t>
            </a:r>
            <a:r>
              <a:rPr lang="ru-RU" sz="1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амбулаторных</a:t>
            </a:r>
            <a:r>
              <a:rPr lang="ru-RU" sz="1200" dirty="0"/>
              <a:t> условиях</a:t>
            </a:r>
            <a:endParaRPr lang="ru-RU" dirty="0"/>
          </a:p>
        </p:txBody>
      </p:sp>
      <p:sp>
        <p:nvSpPr>
          <p:cNvPr id="8" name="Скругленный прямоугольник 5">
            <a:extLst>
              <a:ext uri="{FF2B5EF4-FFF2-40B4-BE49-F238E27FC236}">
                <a16:creationId xmlns:a16="http://schemas.microsoft.com/office/drawing/2014/main" id="{DF32626E-448D-F5FD-A56E-504234E50CA5}"/>
              </a:ext>
            </a:extLst>
          </p:cNvPr>
          <p:cNvSpPr/>
          <p:nvPr/>
        </p:nvSpPr>
        <p:spPr>
          <a:xfrm>
            <a:off x="4393362" y="4347133"/>
            <a:ext cx="2904836" cy="1147958"/>
          </a:xfrm>
          <a:prstGeom prst="roundRect">
            <a:avLst/>
          </a:prstGeom>
          <a:ln>
            <a:solidFill>
              <a:srgbClr val="11685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В графах 7 и 8</a:t>
            </a:r>
          </a:p>
          <a:p>
            <a:pPr algn="ctr"/>
            <a:r>
              <a:rPr lang="ru-RU" sz="1200" dirty="0"/>
              <a:t>(из граф 3 и 4 соответственно)</a:t>
            </a:r>
          </a:p>
          <a:p>
            <a:pPr algn="ctr"/>
            <a:r>
              <a:rPr lang="ru-RU" sz="1200" dirty="0"/>
              <a:t>показываем штатную численность подразделений,  оказывающих медицинскую помощь в </a:t>
            </a:r>
            <a:r>
              <a:rPr lang="ru-RU" sz="1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стационарных</a:t>
            </a:r>
            <a:r>
              <a:rPr lang="ru-RU" sz="1200" dirty="0"/>
              <a:t> условиях</a:t>
            </a:r>
            <a:endParaRPr lang="ru-RU" dirty="0"/>
          </a:p>
        </p:txBody>
      </p:sp>
      <p:sp>
        <p:nvSpPr>
          <p:cNvPr id="9" name="Скругленный прямоугольник 6">
            <a:extLst>
              <a:ext uri="{FF2B5EF4-FFF2-40B4-BE49-F238E27FC236}">
                <a16:creationId xmlns:a16="http://schemas.microsoft.com/office/drawing/2014/main" id="{D718E777-EAB2-1D2C-D804-6D25645B0640}"/>
              </a:ext>
            </a:extLst>
          </p:cNvPr>
          <p:cNvSpPr/>
          <p:nvPr/>
        </p:nvSpPr>
        <p:spPr>
          <a:xfrm>
            <a:off x="7626676" y="4347133"/>
            <a:ext cx="3513213" cy="1147958"/>
          </a:xfrm>
          <a:prstGeom prst="roundRect">
            <a:avLst/>
          </a:prstGeom>
          <a:ln>
            <a:solidFill>
              <a:srgbClr val="11685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В графах 18 и 19</a:t>
            </a:r>
          </a:p>
          <a:p>
            <a:pPr algn="ctr"/>
            <a:r>
              <a:rPr lang="ru-RU" sz="1200" dirty="0"/>
              <a:t>(из граф 3 и 4 соответственно)</a:t>
            </a:r>
          </a:p>
          <a:p>
            <a:pPr lvl="0" algn="ctr" defTabSz="1042873">
              <a:defRPr/>
            </a:pPr>
            <a:r>
              <a:rPr lang="ru-RU" sz="1200" dirty="0"/>
              <a:t>показываем штатную численность подразделений,  оказывающих медицинскую помощь в </a:t>
            </a:r>
            <a:r>
              <a:rPr lang="ru-RU" sz="1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иных </a:t>
            </a:r>
            <a:r>
              <a:rPr lang="ru-RU" sz="1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</a:p>
          <a:p>
            <a:pPr lvl="0" algn="ctr" defTabSz="1042873">
              <a:defRPr/>
            </a:pPr>
            <a:r>
              <a:rPr lang="ru-RU" sz="1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ПАО и отделения переливания крови</a:t>
            </a:r>
            <a:r>
              <a:rPr lang="ru-RU" sz="1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2E90FE77-4B14-F1E6-3BE2-41CF5CEEEED9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2389708" y="2073199"/>
            <a:ext cx="1675176" cy="2273934"/>
          </a:xfrm>
          <a:prstGeom prst="straightConnector1">
            <a:avLst/>
          </a:prstGeom>
          <a:ln w="28575">
            <a:solidFill>
              <a:srgbClr val="D335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08F99197-F435-04B7-4C2C-D08B871993BC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5584681" y="2065217"/>
            <a:ext cx="261099" cy="2281916"/>
          </a:xfrm>
          <a:prstGeom prst="straightConnector1">
            <a:avLst/>
          </a:prstGeom>
          <a:ln w="28575">
            <a:solidFill>
              <a:srgbClr val="D335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CE9715C8-2A4A-A9A1-E7E2-951CCCE52637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9383283" y="1185786"/>
            <a:ext cx="634500" cy="3161347"/>
          </a:xfrm>
          <a:prstGeom prst="straightConnector1">
            <a:avLst/>
          </a:prstGeom>
          <a:ln w="28575">
            <a:solidFill>
              <a:srgbClr val="D335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2BE7EEB-59B2-9E95-A91A-B2B6828B3971}"/>
              </a:ext>
            </a:extLst>
          </p:cNvPr>
          <p:cNvSpPr txBox="1"/>
          <p:nvPr/>
        </p:nvSpPr>
        <p:spPr>
          <a:xfrm>
            <a:off x="5803236" y="5556248"/>
            <a:ext cx="3915052" cy="830997"/>
          </a:xfrm>
          <a:prstGeom prst="rect">
            <a:avLst/>
          </a:prstGeom>
          <a:noFill/>
          <a:ln w="31750">
            <a:solidFill>
              <a:srgbClr val="E85832"/>
            </a:solidFill>
          </a:ln>
        </p:spPr>
        <p:txBody>
          <a:bodyPr wrap="square">
            <a:spAutoFit/>
          </a:bodyPr>
          <a:lstStyle/>
          <a:p>
            <a:pPr lvl="0" algn="ctr" defTabSz="1042873"/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= 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 +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7 +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18</a:t>
            </a:r>
          </a:p>
          <a:p>
            <a:pPr lvl="0" algn="ctr" defTabSz="1042873"/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= 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6 +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8 +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19</a:t>
            </a:r>
          </a:p>
          <a:p>
            <a:pPr lvl="0" algn="ctr" defTabSz="1042873"/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графа</a:t>
            </a:r>
            <a:r>
              <a:rPr lang="en-US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10 +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11 + </a:t>
            </a:r>
            <a:r>
              <a:rPr lang="ru-RU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графа</a:t>
            </a:r>
            <a:r>
              <a:rPr lang="ru-RU" sz="1600" b="1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20</a:t>
            </a:r>
            <a:endParaRPr lang="en-US" sz="16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48705EC-71D8-CC61-6297-2EC92084374A}"/>
              </a:ext>
            </a:extLst>
          </p:cNvPr>
          <p:cNvSpPr txBox="1"/>
          <p:nvPr/>
        </p:nvSpPr>
        <p:spPr>
          <a:xfrm>
            <a:off x="2962757" y="5790491"/>
            <a:ext cx="2883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highlight>
                  <a:srgbClr val="E85832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АВТОРАСЧЕТНЫЕ ГРАФЫ </a:t>
            </a:r>
            <a:endParaRPr lang="ru-RU" dirty="0">
              <a:highlight>
                <a:srgbClr val="E85832"/>
              </a:highlight>
            </a:endParaRPr>
          </a:p>
        </p:txBody>
      </p:sp>
      <p:sp>
        <p:nvSpPr>
          <p:cNvPr id="32" name="Скругленный прямоугольник 1">
            <a:extLst>
              <a:ext uri="{FF2B5EF4-FFF2-40B4-BE49-F238E27FC236}">
                <a16:creationId xmlns:a16="http://schemas.microsoft.com/office/drawing/2014/main" id="{C2EF4D22-45EA-3FCE-79D1-27235F1946A5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679434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EA35A-B495-FB27-0CC2-E00AC6393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FBE5BB-5881-DE95-6937-5C2EE398E019}"/>
              </a:ext>
            </a:extLst>
          </p:cNvPr>
          <p:cNvSpPr txBox="1"/>
          <p:nvPr/>
        </p:nvSpPr>
        <p:spPr>
          <a:xfrm>
            <a:off x="520133" y="1490353"/>
            <a:ext cx="114380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дополнительных графах 18, 19 и 20 (из граф 3, 4 и 9 соответственно) показываем штатную, занятую численность и физические лица следующих организаций, филиалов и структурных подразделений:</a:t>
            </a:r>
          </a:p>
          <a:p>
            <a:pPr defTabSz="457200"/>
            <a:endParaRPr lang="ru-RU" sz="16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 особого типа:</a:t>
            </a:r>
          </a:p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 судмедэкспертизы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СС и НМП им. А.С. Пучкова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ГБУЗ «Центр крови имени О.К. Гаврилова ДЗМ»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ГБУЗ «НПКЦ ДИТ ДЗМ»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ГБУЗ "МНПЦЛИ ДЗМ"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ГБУЗ особого типа «МТНПЦМК (ЦЭМП) ДЗМ»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ГКУЗ ЦМИ ДЗМ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ГКУЗ особого типа МЦМР «Резерв» ДЗМ</a:t>
            </a:r>
          </a:p>
          <a:p>
            <a:pPr defTabSz="457200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ГБУЗ «ЦЛО ДЗМ»</a:t>
            </a:r>
          </a:p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Санаторно-курортные МО</a:t>
            </a:r>
          </a:p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Филиал-санаторий в составе МО (проверить заполнение табл.1001 стр. 103)</a:t>
            </a:r>
          </a:p>
          <a:p>
            <a:pPr defTabSz="457200"/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Отделения переливания крови и ПАО в составе МО (проверить заполнение т.1001 стр.81, 82 и 112)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DC1BB2-FFD4-E035-043A-60C92C7B6312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504B84B1-7CB5-FFAE-7742-F39D8378051F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211770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EEF68-8165-5E92-6389-D5FE61AAF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6E14A2A-D1C3-EA7F-2DAA-A5F0D14FC6D8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0F3AFDC-79D9-444E-82F9-9AEB9E79B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778391"/>
              </p:ext>
            </p:extLst>
          </p:nvPr>
        </p:nvGraphicFramePr>
        <p:xfrm>
          <a:off x="843033" y="1483312"/>
          <a:ext cx="10346135" cy="4851130"/>
        </p:xfrm>
        <a:graphic>
          <a:graphicData uri="http://schemas.openxmlformats.org/drawingml/2006/table">
            <a:tbl>
              <a:tblPr/>
              <a:tblGrid>
                <a:gridCol w="8823629">
                  <a:extLst>
                    <a:ext uri="{9D8B030D-6E8A-4147-A177-3AD203B41FA5}">
                      <a16:colId xmlns:a16="http://schemas.microsoft.com/office/drawing/2014/main" val="15193692"/>
                    </a:ext>
                  </a:extLst>
                </a:gridCol>
                <a:gridCol w="1522506">
                  <a:extLst>
                    <a:ext uri="{9D8B030D-6E8A-4147-A177-3AD203B41FA5}">
                      <a16:colId xmlns:a16="http://schemas.microsoft.com/office/drawing/2014/main" val="155980643"/>
                    </a:ext>
                  </a:extLst>
                </a:gridCol>
              </a:tblGrid>
              <a:tr h="317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должности (специальности)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строки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510203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Врачи,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4803364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Специалисты с высшим немедицинским образованием, всего: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127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280567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Провизоры –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802985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Средний медицинский персонал,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598064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медицинские сестры (медицинские братья),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164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456929"/>
                  </a:ext>
                </a:extLst>
              </a:tr>
              <a:tr h="3291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прочие должности медицинских сестер (медицинских братьев)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706727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фельдшеры (включая старших и заведующих),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399291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Прочий персонал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841888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из них:  социальные работники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215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953404"/>
                  </a:ext>
                </a:extLst>
              </a:tr>
              <a:tr h="2945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специалисты по  социальной работе       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253149"/>
                  </a:ext>
                </a:extLst>
              </a:tr>
              <a:tr h="2929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специалисты в области 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слухопротезирования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сурдоакустик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(техник)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217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595277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водители скорой медицинской помощи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218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389131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ИТ-специалисты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219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789656"/>
                  </a:ext>
                </a:extLst>
              </a:tr>
              <a:tr h="2910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Специалисты с высшим немедицинским образованием, занимающих должности врачей,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6609757"/>
                  </a:ext>
                </a:extLst>
              </a:tr>
              <a:tr h="3373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Специалисты без медицинского образования, занимающих должности среднего медицинского персонала,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223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527158"/>
                  </a:ext>
                </a:extLst>
              </a:tr>
              <a:tr h="271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Всего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</a:t>
                      </a:r>
                    </a:p>
                  </a:txBody>
                  <a:tcPr marL="6321" marR="6321" marT="63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20086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CC191CB-85F6-0B1A-D1A4-74F6042A8FCE}"/>
              </a:ext>
            </a:extLst>
          </p:cNvPr>
          <p:cNvSpPr txBox="1"/>
          <p:nvPr/>
        </p:nvSpPr>
        <p:spPr>
          <a:xfrm>
            <a:off x="4192480" y="1067509"/>
            <a:ext cx="2883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highlight>
                  <a:srgbClr val="E85832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АВТОРАСЧЕТНЫЕ СТРОКИ </a:t>
            </a:r>
            <a:endParaRPr lang="ru-RU" dirty="0">
              <a:highlight>
                <a:srgbClr val="E85832"/>
              </a:highlight>
            </a:endParaRP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id="{FEC97D59-6A20-141E-F491-0138E468457C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41760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C91CE-D07B-9788-6C24-14CD0C70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AF8908-88F1-24F0-CBBE-8B157376518D}"/>
              </a:ext>
            </a:extLst>
          </p:cNvPr>
          <p:cNvSpPr txBox="1"/>
          <p:nvPr/>
        </p:nvSpPr>
        <p:spPr>
          <a:xfrm>
            <a:off x="520133" y="1490353"/>
            <a:ext cx="1143808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042873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Врачей - заведующих отделениями (кабинетами) показывают как специалистов (например, заведующего терапевтическим отделением – врача-терапевта – показываем как врача-терапевта, а заведующего терапевтическим отделением – врача-общей практики – показываем как врача общей практики).</a:t>
            </a:r>
          </a:p>
          <a:p>
            <a:pPr algn="just" defTabSz="1042873"/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873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Должности, занятые временно отсутствующими на конец года работниками (например, отпуск, командировка, болезнь, декретный отпуск), показывают, как занятые. </a:t>
            </a:r>
          </a:p>
          <a:p>
            <a:pPr algn="just" defTabSz="1042873"/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873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эти должности временно замещены другими лицами, их вторично, как занятые, не показывают. </a:t>
            </a:r>
          </a:p>
          <a:p>
            <a:pPr algn="just" defTabSz="1042873"/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873"/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Поэтому, число занятых должностей в целом по организации, показанное в графах 4, 6 и 8, не может превышать числа штатных должностей (графы 3, 5 и 7).</a:t>
            </a:r>
          </a:p>
          <a:p>
            <a:pPr algn="just" defTabSz="1042873"/>
            <a:endParaRPr lang="ru-RU" sz="16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33AD0-1FE1-7B2E-A4F3-1F79E67A7120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sp>
        <p:nvSpPr>
          <p:cNvPr id="3" name="Скругленный прямоугольник 1">
            <a:extLst>
              <a:ext uri="{FF2B5EF4-FFF2-40B4-BE49-F238E27FC236}">
                <a16:creationId xmlns:a16="http://schemas.microsoft.com/office/drawing/2014/main" id="{56CEDFF8-3D21-1D9E-86FC-A5D5F6B8687C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151366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41B360A-F6AE-784D-ABF0-4C26CC19C734}"/>
              </a:ext>
            </a:extLst>
          </p:cNvPr>
          <p:cNvSpPr txBox="1"/>
          <p:nvPr/>
        </p:nvSpPr>
        <p:spPr>
          <a:xfrm>
            <a:off x="7531545" y="1330050"/>
            <a:ext cx="4305348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E858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ВНИМАНИЕ</a:t>
            </a:r>
            <a:r>
              <a:rPr lang="ru-RU" sz="2000" b="1" dirty="0">
                <a:solidFill>
                  <a:srgbClr val="E858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A4C6E7-BAA6-794D-8006-7A36C4522CF8}"/>
              </a:ext>
            </a:extLst>
          </p:cNvPr>
          <p:cNvSpPr txBox="1"/>
          <p:nvPr/>
        </p:nvSpPr>
        <p:spPr>
          <a:xfrm>
            <a:off x="7742922" y="1889845"/>
            <a:ext cx="388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42873"/>
            <a:r>
              <a:rPr lang="ru-RU" sz="3600" b="1" dirty="0">
                <a:solidFill>
                  <a:srgbClr val="E8583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ИЗМЕНЕНИЯ</a:t>
            </a:r>
            <a:endParaRPr lang="en-US" sz="2400" b="1" dirty="0">
              <a:solidFill>
                <a:srgbClr val="E85832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2FC0A4-8C00-144D-B478-8C81BCC28172}"/>
              </a:ext>
            </a:extLst>
          </p:cNvPr>
          <p:cNvSpPr txBox="1"/>
          <p:nvPr/>
        </p:nvSpPr>
        <p:spPr>
          <a:xfrm>
            <a:off x="520133" y="298068"/>
            <a:ext cx="6715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16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медицинской организации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DA1791-FD5C-9281-AE2E-8BFF91DCEA43}"/>
              </a:ext>
            </a:extLst>
          </p:cNvPr>
          <p:cNvSpPr txBox="1"/>
          <p:nvPr/>
        </p:nvSpPr>
        <p:spPr>
          <a:xfrm>
            <a:off x="520133" y="1237362"/>
            <a:ext cx="626906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8000" marR="0" lvl="0" indent="-34290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Удалена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строка «Врачи клинических специальностей».</a:t>
            </a:r>
          </a:p>
          <a:p>
            <a:pPr marL="468000" marR="0" lvl="0" indent="-34290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Удалены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по специальностям провизоров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68000" lvl="0" indent="-342900" algn="just" defTabSz="1042873">
              <a:buFontTx/>
              <a:buAutoNum type="arabicPeriod"/>
              <a:defRPr/>
            </a:pPr>
            <a:r>
              <a:rPr kumimoji="0" lang="ru-RU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</a:t>
            </a:r>
            <a:r>
              <a:rPr kumimoji="0" lang="ru-RU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строка 146 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«Руководители фармацевтических организаций и структурных подразделений». В этой строке показываем заведующих аптеками-провизоров.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8000" lvl="0" indent="-342900" algn="just" defTabSz="1042873">
              <a:buFontTx/>
              <a:buAutoNum type="arabicPeriod"/>
              <a:defRPr/>
            </a:pPr>
            <a:r>
              <a:rPr lang="ru-RU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Удалены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по специальностям лаборантов, медицинских лабораторных техников (фельдшеров-лаборантов) и медицинских технологов.</a:t>
            </a:r>
          </a:p>
          <a:p>
            <a:pPr marL="468000" lvl="0" indent="-342900" algn="just" defTabSz="1042873">
              <a:buFontTx/>
              <a:buAutoNum type="arabicPeriod"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в области слухопротезирования (</a:t>
            </a:r>
            <a:r>
              <a:rPr kumimoji="0" lang="ru-RU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сурдоакустик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(техник) отнесен к прочему персоналу.</a:t>
            </a:r>
          </a:p>
          <a:p>
            <a:pPr marL="468000" lvl="0" indent="-342900" algn="just" defTabSz="1042873">
              <a:buFontTx/>
              <a:buAutoNum type="arabicPeriod"/>
              <a:defRPr/>
            </a:pPr>
            <a:r>
              <a:rPr lang="ru-RU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Добавлена</a:t>
            </a:r>
            <a:r>
              <a:rPr lang="ru-RU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строка 202 «Фельдшер стоматологический» – данная должность может быть только в подразделении, оказывающем скорую и неотложную медицинскую помощь. 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1">
            <a:extLst>
              <a:ext uri="{FF2B5EF4-FFF2-40B4-BE49-F238E27FC236}">
                <a16:creationId xmlns:a16="http://schemas.microsoft.com/office/drawing/2014/main" id="{1F860E2C-C130-D8BC-BE78-60F4D068CA80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48043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2A28C-857B-8CF1-AE09-927F5DB18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716779-EF3E-6781-A33E-4C690BC970E8}"/>
              </a:ext>
            </a:extLst>
          </p:cNvPr>
          <p:cNvSpPr txBox="1"/>
          <p:nvPr/>
        </p:nvSpPr>
        <p:spPr>
          <a:xfrm>
            <a:off x="520133" y="4570904"/>
            <a:ext cx="11438088" cy="1046440"/>
          </a:xfrm>
          <a:prstGeom prst="rect">
            <a:avLst/>
          </a:prstGeom>
          <a:noFill/>
          <a:ln w="41275">
            <a:solidFill>
              <a:srgbClr val="E85832"/>
            </a:solidFill>
          </a:ln>
        </p:spPr>
        <p:txBody>
          <a:bodyPr wrap="square" rtlCol="0">
            <a:spAutoFit/>
          </a:bodyPr>
          <a:lstStyle/>
          <a:p>
            <a:pPr lvl="0" algn="ctr" defTabSz="1042873">
              <a:defRPr/>
            </a:pP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«</a:t>
            </a:r>
            <a:r>
              <a:rPr lang="ru-RU" sz="1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Врач-лаборант</a:t>
            </a:r>
            <a:r>
              <a:rPr lang="ru-RU" sz="1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(строка 221) сохраняется для специалистов с высшим профессиональным (немедицинским) образованием, принятых на работу до 01.10.1999 года. </a:t>
            </a:r>
          </a:p>
          <a:p>
            <a:pPr lvl="0" algn="just" defTabSz="1042873">
              <a:defRPr/>
            </a:pPr>
            <a:endParaRPr lang="ru-RU" sz="14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1042873">
              <a:defRPr/>
            </a:pPr>
            <a:r>
              <a:rPr lang="ru-RU" sz="1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Наличие вакантных ставок, увеличение штатной численности и физических лиц </a:t>
            </a:r>
            <a:r>
              <a:rPr lang="ru-RU" sz="1600" b="1" kern="0" dirty="0">
                <a:solidFill>
                  <a:srgbClr val="D33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недопустимо!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76809E-51D0-C167-E39B-8B0DF733E4A6}"/>
              </a:ext>
            </a:extLst>
          </p:cNvPr>
          <p:cNvSpPr txBox="1"/>
          <p:nvPr/>
        </p:nvSpPr>
        <p:spPr>
          <a:xfrm>
            <a:off x="520133" y="298068"/>
            <a:ext cx="9591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Таблица 1100</a:t>
            </a:r>
          </a:p>
          <a:p>
            <a:r>
              <a:rPr lang="ru-RU" sz="2000" b="1" dirty="0">
                <a:solidFill>
                  <a:srgbClr val="307D30"/>
                </a:solidFill>
                <a:latin typeface="Unbounded" pitchFamily="2" charset="0"/>
                <a:cs typeface="Arial" panose="020B0604020202020204" pitchFamily="34" charset="0"/>
              </a:rPr>
              <a:t>Должности  и  физические  лица  медицинской организации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0387462-38E1-0B73-1FA8-A7EEC43F1B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4338"/>
          <a:stretch/>
        </p:blipFill>
        <p:spPr>
          <a:xfrm>
            <a:off x="1393449" y="1402672"/>
            <a:ext cx="9405102" cy="2653238"/>
          </a:xfrm>
          <a:prstGeom prst="rect">
            <a:avLst/>
          </a:prstGeom>
        </p:spPr>
      </p:pic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F150A778-519E-CF28-5B81-2EACEFA4E541}"/>
              </a:ext>
            </a:extLst>
          </p:cNvPr>
          <p:cNvSpPr txBox="1"/>
          <p:nvPr/>
        </p:nvSpPr>
        <p:spPr>
          <a:xfrm>
            <a:off x="3738396" y="3435477"/>
            <a:ext cx="6912528" cy="400110"/>
          </a:xfrm>
          <a:prstGeom prst="rect">
            <a:avLst/>
          </a:prstGeom>
          <a:ln w="38100">
            <a:solidFill>
              <a:srgbClr val="D3351A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104287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для лиц с высшим медицинским образованием!</a:t>
            </a:r>
          </a:p>
        </p:txBody>
      </p:sp>
      <p:sp>
        <p:nvSpPr>
          <p:cNvPr id="7" name="Скругленный прямоугольник 1">
            <a:extLst>
              <a:ext uri="{FF2B5EF4-FFF2-40B4-BE49-F238E27FC236}">
                <a16:creationId xmlns:a16="http://schemas.microsoft.com/office/drawing/2014/main" id="{86E8512A-2E08-0778-E8E6-07B9B597ABF7}"/>
              </a:ext>
            </a:extLst>
          </p:cNvPr>
          <p:cNvSpPr/>
          <p:nvPr/>
        </p:nvSpPr>
        <p:spPr>
          <a:xfrm>
            <a:off x="8664606" y="6448403"/>
            <a:ext cx="2050742" cy="367873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spAutoFit/>
          </a:bodyPr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Unbounded Light" pitchFamily="2" charset="0"/>
                <a:cs typeface="Arial" panose="020B0604020202020204" pitchFamily="34" charset="0"/>
              </a:rPr>
              <a:t>Штаты и кадры 2025 год</a:t>
            </a:r>
          </a:p>
        </p:txBody>
      </p:sp>
    </p:spTree>
    <p:extLst>
      <p:ext uri="{BB962C8B-B14F-4D97-AF65-F5344CB8AC3E}">
        <p14:creationId xmlns:p14="http://schemas.microsoft.com/office/powerpoint/2010/main" val="34366494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2708</Words>
  <Application>Microsoft Office PowerPoint</Application>
  <PresentationFormat>Широкоэкранный</PresentationFormat>
  <Paragraphs>309</Paragraphs>
  <Slides>23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23</vt:i4>
      </vt:variant>
    </vt:vector>
  </HeadingPairs>
  <TitlesOfParts>
    <vt:vector size="36" baseType="lpstr">
      <vt:lpstr>Arial</vt:lpstr>
      <vt:lpstr>Calibri</vt:lpstr>
      <vt:lpstr>IBM Plex Sans</vt:lpstr>
      <vt:lpstr>IBM Plex Sans SemiBold</vt:lpstr>
      <vt:lpstr>Times New Roman</vt:lpstr>
      <vt:lpstr>Unbounded</vt:lpstr>
      <vt:lpstr>Unbounded Light</vt:lpstr>
      <vt:lpstr>Тема Office</vt:lpstr>
      <vt:lpstr>1_Специальное оформление</vt:lpstr>
      <vt:lpstr>1_Тема Office</vt:lpstr>
      <vt:lpstr>2_Тема Office</vt:lpstr>
      <vt:lpstr>3_Тема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Андреевна Ирина</dc:creator>
  <cp:lastModifiedBy>Григорьева Людмила</cp:lastModifiedBy>
  <cp:revision>44</cp:revision>
  <dcterms:created xsi:type="dcterms:W3CDTF">2025-01-17T10:13:10Z</dcterms:created>
  <dcterms:modified xsi:type="dcterms:W3CDTF">2025-12-11T08:56:04Z</dcterms:modified>
</cp:coreProperties>
</file>